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03" r:id="rId4"/>
    <p:sldId id="267" r:id="rId5"/>
    <p:sldId id="268" r:id="rId6"/>
    <p:sldId id="258" r:id="rId7"/>
    <p:sldId id="269" r:id="rId8"/>
    <p:sldId id="259" r:id="rId9"/>
    <p:sldId id="260" r:id="rId10"/>
    <p:sldId id="271" r:id="rId11"/>
    <p:sldId id="272" r:id="rId12"/>
    <p:sldId id="273" r:id="rId13"/>
    <p:sldId id="274" r:id="rId14"/>
    <p:sldId id="270" r:id="rId15"/>
    <p:sldId id="261" r:id="rId16"/>
    <p:sldId id="284" r:id="rId17"/>
    <p:sldId id="275" r:id="rId18"/>
    <p:sldId id="276" r:id="rId19"/>
    <p:sldId id="277" r:id="rId20"/>
    <p:sldId id="278" r:id="rId21"/>
    <p:sldId id="279" r:id="rId22"/>
    <p:sldId id="280" r:id="rId23"/>
    <p:sldId id="281" r:id="rId24"/>
    <p:sldId id="282" r:id="rId25"/>
    <p:sldId id="283" r:id="rId26"/>
    <p:sldId id="285" r:id="rId27"/>
    <p:sldId id="286" r:id="rId28"/>
    <p:sldId id="287" r:id="rId29"/>
    <p:sldId id="262"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264" r:id="rId43"/>
    <p:sldId id="265" r:id="rId44"/>
    <p:sldId id="263" r:id="rId45"/>
    <p:sldId id="300" r:id="rId46"/>
    <p:sldId id="302" r:id="rId47"/>
    <p:sldId id="301" r:id="rId48"/>
    <p:sldId id="266" r:id="rId49"/>
  </p:sldIdLst>
  <p:sldSz cx="18288000" cy="10287000"/>
  <p:notesSz cx="6858000" cy="9144000"/>
  <p:embeddedFontLst>
    <p:embeddedFont>
      <p:font typeface="More Sugar" panose="020B0604020202020204" charset="0"/>
      <p:regular r:id="rId50"/>
    </p:embeddedFont>
    <p:embeddedFont>
      <p:font typeface="Quicksand" panose="020B0604020202020204" charset="0"/>
      <p:regular r:id="rId51"/>
    </p:embeddedFont>
    <p:embeddedFont>
      <p:font typeface="Quicksand Bold" panose="020B0604020202020204"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94626" autoAdjust="0"/>
  </p:normalViewPr>
  <p:slideViewPr>
    <p:cSldViewPr>
      <p:cViewPr varScale="1">
        <p:scale>
          <a:sx n="52" d="100"/>
          <a:sy n="52" d="100"/>
        </p:scale>
        <p:origin x="10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7.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5.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39.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35.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49.png"/><Relationship Id="rId4" Type="http://schemas.openxmlformats.org/officeDocument/2006/relationships/image" Target="../media/image41.sv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1.png"/><Relationship Id="rId4" Type="http://schemas.openxmlformats.org/officeDocument/2006/relationships/image" Target="../media/image41.svg"/><Relationship Id="rId9"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3.png"/><Relationship Id="rId4" Type="http://schemas.openxmlformats.org/officeDocument/2006/relationships/image" Target="../media/image41.sv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hyperlink" Target="https://github.com/nadamohamed1230/Zewail-Student-Performance" TargetMode="Externa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hyperlink" Target="https://zewail-student-performance-hz3v3eptqpz2vnamlpwunk.streamlit.app/" TargetMode="External"/><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5.png"/><Relationship Id="rId4" Type="http://schemas.openxmlformats.org/officeDocument/2006/relationships/image" Target="../media/image41.svg"/><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7.png"/><Relationship Id="rId4" Type="http://schemas.openxmlformats.org/officeDocument/2006/relationships/image" Target="../media/image41.sv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59.png"/><Relationship Id="rId4" Type="http://schemas.openxmlformats.org/officeDocument/2006/relationships/image" Target="../media/image41.sv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61.png"/><Relationship Id="rId4" Type="http://schemas.openxmlformats.org/officeDocument/2006/relationships/image" Target="../media/image41.svg"/><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63.png"/><Relationship Id="rId4" Type="http://schemas.openxmlformats.org/officeDocument/2006/relationships/image" Target="../media/image41.svg"/><Relationship Id="rId9"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66.png"/></Relationships>
</file>

<file path=ppt/slides/_rels/slide2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69.sv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69.sv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69.sv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69.sv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69.sv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69.sv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69.sv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69.sv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69.sv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69.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2.sv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69.sv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69.sv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svg"/></Relationships>
</file>

<file path=ppt/slides/_rels/slide43.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 Id="rId9"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4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 Id="rId9" Type="http://schemas.openxmlformats.org/officeDocument/2006/relationships/image" Target="../media/image95.png"/></Relationships>
</file>

<file path=ppt/slides/_rels/slide46.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 Id="rId9"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2.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5.png"/><Relationship Id="rId7" Type="http://schemas.openxmlformats.org/officeDocument/2006/relationships/image" Target="../media/image15.png"/><Relationship Id="rId12"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1.png"/><Relationship Id="rId5" Type="http://schemas.openxmlformats.org/officeDocument/2006/relationships/image" Target="../media/image7.png"/><Relationship Id="rId10" Type="http://schemas.openxmlformats.org/officeDocument/2006/relationships/image" Target="../media/image10.svg"/><Relationship Id="rId4" Type="http://schemas.openxmlformats.org/officeDocument/2006/relationships/image" Target="../media/image6.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2762060" y="4695577"/>
            <a:ext cx="7581519" cy="8229600"/>
          </a:xfrm>
          <a:custGeom>
            <a:avLst/>
            <a:gdLst/>
            <a:ahLst/>
            <a:cxnLst/>
            <a:rect l="l" t="t" r="r" b="b"/>
            <a:pathLst>
              <a:path w="7581519" h="8229600">
                <a:moveTo>
                  <a:pt x="0" y="0"/>
                </a:moveTo>
                <a:lnTo>
                  <a:pt x="7581520" y="0"/>
                </a:lnTo>
                <a:lnTo>
                  <a:pt x="7581520" y="8229600"/>
                </a:lnTo>
                <a:lnTo>
                  <a:pt x="0" y="8229600"/>
                </a:lnTo>
                <a:lnTo>
                  <a:pt x="0" y="0"/>
                </a:lnTo>
                <a:close/>
              </a:path>
            </a:pathLst>
          </a:custGeom>
          <a:blipFill>
            <a:blip r:embed="rId3">
              <a:alphaModFix amt="30000"/>
            </a:blip>
            <a:stretch>
              <a:fillRect/>
            </a:stretch>
          </a:blipFill>
        </p:spPr>
        <p:txBody>
          <a:bodyPr/>
          <a:lstStyle/>
          <a:p>
            <a:endParaRPr lang="en-EG"/>
          </a:p>
        </p:txBody>
      </p:sp>
      <p:sp>
        <p:nvSpPr>
          <p:cNvPr id="4" name="Freeform 4"/>
          <p:cNvSpPr/>
          <p:nvPr/>
        </p:nvSpPr>
        <p:spPr>
          <a:xfrm>
            <a:off x="1562481" y="-4809539"/>
            <a:ext cx="7581519" cy="8229600"/>
          </a:xfrm>
          <a:custGeom>
            <a:avLst/>
            <a:gdLst/>
            <a:ahLst/>
            <a:cxnLst/>
            <a:rect l="l" t="t" r="r" b="b"/>
            <a:pathLst>
              <a:path w="7581519" h="8229600">
                <a:moveTo>
                  <a:pt x="0" y="0"/>
                </a:moveTo>
                <a:lnTo>
                  <a:pt x="7581519" y="0"/>
                </a:lnTo>
                <a:lnTo>
                  <a:pt x="7581519" y="8229600"/>
                </a:lnTo>
                <a:lnTo>
                  <a:pt x="0" y="8229600"/>
                </a:lnTo>
                <a:lnTo>
                  <a:pt x="0" y="0"/>
                </a:lnTo>
                <a:close/>
              </a:path>
            </a:pathLst>
          </a:custGeom>
          <a:blipFill>
            <a:blip r:embed="rId3">
              <a:alphaModFix amt="30000"/>
            </a:blip>
            <a:stretch>
              <a:fillRect/>
            </a:stretch>
          </a:blipFill>
        </p:spPr>
        <p:txBody>
          <a:bodyPr/>
          <a:lstStyle/>
          <a:p>
            <a:endParaRPr lang="en-EG"/>
          </a:p>
        </p:txBody>
      </p:sp>
      <p:sp>
        <p:nvSpPr>
          <p:cNvPr id="5" name="Freeform 5"/>
          <p:cNvSpPr/>
          <p:nvPr/>
        </p:nvSpPr>
        <p:spPr>
          <a:xfrm>
            <a:off x="0" y="1028700"/>
            <a:ext cx="9589576" cy="8229600"/>
          </a:xfrm>
          <a:custGeom>
            <a:avLst/>
            <a:gdLst/>
            <a:ahLst/>
            <a:cxnLst/>
            <a:rect l="l" t="t" r="r" b="b"/>
            <a:pathLst>
              <a:path w="9589576" h="8229600">
                <a:moveTo>
                  <a:pt x="0" y="0"/>
                </a:moveTo>
                <a:lnTo>
                  <a:pt x="9589576" y="0"/>
                </a:lnTo>
                <a:lnTo>
                  <a:pt x="958957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G"/>
          </a:p>
        </p:txBody>
      </p:sp>
      <p:sp>
        <p:nvSpPr>
          <p:cNvPr id="6" name="Freeform 6"/>
          <p:cNvSpPr/>
          <p:nvPr/>
        </p:nvSpPr>
        <p:spPr>
          <a:xfrm>
            <a:off x="14084567" y="-3534023"/>
            <a:ext cx="7581519" cy="8229600"/>
          </a:xfrm>
          <a:custGeom>
            <a:avLst/>
            <a:gdLst/>
            <a:ahLst/>
            <a:cxnLst/>
            <a:rect l="l" t="t" r="r" b="b"/>
            <a:pathLst>
              <a:path w="7581519" h="8229600">
                <a:moveTo>
                  <a:pt x="0" y="0"/>
                </a:moveTo>
                <a:lnTo>
                  <a:pt x="7581519" y="0"/>
                </a:lnTo>
                <a:lnTo>
                  <a:pt x="7581519" y="8229600"/>
                </a:lnTo>
                <a:lnTo>
                  <a:pt x="0" y="8229600"/>
                </a:lnTo>
                <a:lnTo>
                  <a:pt x="0" y="0"/>
                </a:lnTo>
                <a:close/>
              </a:path>
            </a:pathLst>
          </a:custGeom>
          <a:blipFill>
            <a:blip r:embed="rId3">
              <a:alphaModFix amt="30000"/>
            </a:blip>
            <a:stretch>
              <a:fillRect/>
            </a:stretch>
          </a:blipFill>
        </p:spPr>
        <p:txBody>
          <a:bodyPr/>
          <a:lstStyle/>
          <a:p>
            <a:endParaRPr lang="en-EG"/>
          </a:p>
        </p:txBody>
      </p:sp>
      <p:sp>
        <p:nvSpPr>
          <p:cNvPr id="7" name="Freeform 7"/>
          <p:cNvSpPr/>
          <p:nvPr/>
        </p:nvSpPr>
        <p:spPr>
          <a:xfrm rot="5484741">
            <a:off x="8618816" y="5143500"/>
            <a:ext cx="7581519" cy="8229600"/>
          </a:xfrm>
          <a:custGeom>
            <a:avLst/>
            <a:gdLst/>
            <a:ahLst/>
            <a:cxnLst/>
            <a:rect l="l" t="t" r="r" b="b"/>
            <a:pathLst>
              <a:path w="7581519" h="8229600">
                <a:moveTo>
                  <a:pt x="0" y="0"/>
                </a:moveTo>
                <a:lnTo>
                  <a:pt x="7581519" y="0"/>
                </a:lnTo>
                <a:lnTo>
                  <a:pt x="7581519" y="8229600"/>
                </a:lnTo>
                <a:lnTo>
                  <a:pt x="0" y="8229600"/>
                </a:lnTo>
                <a:lnTo>
                  <a:pt x="0" y="0"/>
                </a:lnTo>
                <a:close/>
              </a:path>
            </a:pathLst>
          </a:custGeom>
          <a:blipFill>
            <a:blip r:embed="rId3">
              <a:alphaModFix amt="30000"/>
            </a:blip>
            <a:stretch>
              <a:fillRect/>
            </a:stretch>
          </a:blipFill>
        </p:spPr>
        <p:txBody>
          <a:bodyPr/>
          <a:lstStyle/>
          <a:p>
            <a:endParaRPr lang="en-EG"/>
          </a:p>
        </p:txBody>
      </p:sp>
      <p:sp>
        <p:nvSpPr>
          <p:cNvPr id="11" name="TextBox 11"/>
          <p:cNvSpPr txBox="1"/>
          <p:nvPr/>
        </p:nvSpPr>
        <p:spPr>
          <a:xfrm>
            <a:off x="5353240" y="469210"/>
            <a:ext cx="11468100" cy="3131050"/>
          </a:xfrm>
          <a:prstGeom prst="rect">
            <a:avLst/>
          </a:prstGeom>
        </p:spPr>
        <p:txBody>
          <a:bodyPr wrap="square" lIns="0" tIns="0" rIns="0" bIns="0" rtlCol="0" anchor="t">
            <a:spAutoFit/>
          </a:bodyPr>
          <a:lstStyle/>
          <a:p>
            <a:pPr algn="r">
              <a:lnSpc>
                <a:spcPts val="8004"/>
              </a:lnSpc>
            </a:pPr>
            <a:r>
              <a:rPr lang="en-US" sz="8425" dirty="0">
                <a:solidFill>
                  <a:srgbClr val="1B1A17"/>
                </a:solidFill>
                <a:latin typeface="More Sugar"/>
                <a:ea typeface="More Sugar"/>
                <a:cs typeface="More Sugar"/>
                <a:sym typeface="More Sugar"/>
              </a:rPr>
              <a:t>Smart Student Performance Prediction System </a:t>
            </a:r>
          </a:p>
        </p:txBody>
      </p:sp>
      <p:sp>
        <p:nvSpPr>
          <p:cNvPr id="12" name="TextBox 12"/>
          <p:cNvSpPr txBox="1"/>
          <p:nvPr/>
        </p:nvSpPr>
        <p:spPr>
          <a:xfrm>
            <a:off x="10909834" y="4686052"/>
            <a:ext cx="6349466" cy="1871666"/>
          </a:xfrm>
          <a:prstGeom prst="rect">
            <a:avLst/>
          </a:prstGeom>
        </p:spPr>
        <p:txBody>
          <a:bodyPr lIns="0" tIns="0" rIns="0" bIns="0" rtlCol="0" anchor="t">
            <a:spAutoFit/>
          </a:bodyPr>
          <a:lstStyle/>
          <a:p>
            <a:pPr algn="r">
              <a:lnSpc>
                <a:spcPts val="3660"/>
              </a:lnSpc>
            </a:pPr>
            <a:r>
              <a:rPr lang="en-US" sz="3000" dirty="0">
                <a:solidFill>
                  <a:srgbClr val="1B1A17"/>
                </a:solidFill>
                <a:latin typeface="Quicksand"/>
                <a:ea typeface="Quicksand"/>
                <a:cs typeface="Quicksand"/>
                <a:sym typeface="Quicksand"/>
              </a:rPr>
              <a:t>Alya Marwan 202200375</a:t>
            </a:r>
          </a:p>
          <a:p>
            <a:pPr algn="r">
              <a:lnSpc>
                <a:spcPts val="3660"/>
              </a:lnSpc>
            </a:pPr>
            <a:r>
              <a:rPr lang="en-US" sz="3000" dirty="0">
                <a:solidFill>
                  <a:srgbClr val="1B1A17"/>
                </a:solidFill>
                <a:latin typeface="Quicksand"/>
                <a:ea typeface="Quicksand"/>
                <a:cs typeface="Quicksand"/>
                <a:sym typeface="Quicksand"/>
              </a:rPr>
              <a:t>Nada Mohamed 202200635</a:t>
            </a:r>
          </a:p>
          <a:p>
            <a:pPr algn="r">
              <a:lnSpc>
                <a:spcPts val="3660"/>
              </a:lnSpc>
            </a:pPr>
            <a:r>
              <a:rPr lang="en-US" sz="3000" dirty="0">
                <a:solidFill>
                  <a:srgbClr val="1B1A17"/>
                </a:solidFill>
                <a:latin typeface="Quicksand"/>
                <a:ea typeface="Quicksand"/>
                <a:cs typeface="Quicksand"/>
                <a:sym typeface="Quicksand"/>
              </a:rPr>
              <a:t>Ashar Salama 202200199</a:t>
            </a:r>
          </a:p>
          <a:p>
            <a:pPr algn="r">
              <a:lnSpc>
                <a:spcPts val="3660"/>
              </a:lnSpc>
            </a:pPr>
            <a:r>
              <a:rPr lang="en-US" sz="3000" dirty="0">
                <a:solidFill>
                  <a:srgbClr val="1B1A17"/>
                </a:solidFill>
                <a:latin typeface="Quicksand"/>
                <a:ea typeface="Quicksand"/>
                <a:cs typeface="Quicksand"/>
                <a:sym typeface="Quicksand"/>
              </a:rPr>
              <a:t>Malk Osama 202200444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6D2B5-744C-DA0B-6965-D7831AF2C13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7266568-C259-B7BC-A581-844A532BAB24}"/>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1758D486-6C9A-30FB-5626-73409E6DFDCB}"/>
              </a:ext>
            </a:extLst>
          </p:cNvPr>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32543792-EC3F-020A-2088-5B076D732547}"/>
              </a:ext>
            </a:extLst>
          </p:cNvPr>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5A3A81B7-A68F-009C-3CBF-216213CD9088}"/>
              </a:ext>
            </a:extLst>
          </p:cNvPr>
          <p:cNvSpPr/>
          <p:nvPr/>
        </p:nvSpPr>
        <p:spPr>
          <a:xfrm>
            <a:off x="9546167" y="2646389"/>
            <a:ext cx="7713133" cy="5272978"/>
          </a:xfrm>
          <a:custGeom>
            <a:avLst/>
            <a:gdLst/>
            <a:ahLst/>
            <a:cxnLst/>
            <a:rect l="l" t="t" r="r" b="b"/>
            <a:pathLst>
              <a:path w="7713133" h="5272978">
                <a:moveTo>
                  <a:pt x="0" y="0"/>
                </a:moveTo>
                <a:lnTo>
                  <a:pt x="7713133" y="0"/>
                </a:lnTo>
                <a:lnTo>
                  <a:pt x="7713133" y="5272978"/>
                </a:lnTo>
                <a:lnTo>
                  <a:pt x="0" y="527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1C7F28E3-6F2F-644B-1542-BB171AD72680}"/>
              </a:ext>
            </a:extLst>
          </p:cNvPr>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9">
              <a:alphaModFix amt="26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93A36606-831D-EBD5-3600-D602B64E8FA1}"/>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11">
              <a:alphaModFix amt="48000"/>
              <a:extLst>
                <a:ext uri="{96DAC541-7B7A-43D3-8B79-37D633B846F1}">
                  <asvg:svgBlip xmlns:asvg="http://schemas.microsoft.com/office/drawing/2016/SVG/main" r:embed="rId12"/>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5DB6BC04-F2E8-A3CF-1CF0-6D18E0463C11}"/>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E33BF4C2-A9DB-541F-82AB-7E3C9BA7D6D3}"/>
              </a:ext>
            </a:extLst>
          </p:cNvPr>
          <p:cNvSpPr txBox="1"/>
          <p:nvPr/>
        </p:nvSpPr>
        <p:spPr>
          <a:xfrm>
            <a:off x="1028700" y="2846012"/>
            <a:ext cx="7463227" cy="3769622"/>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rPr>
              <a:t>Since mathematical models only understand numbers, we encoded our categorical features. Using One-Hot Encoding, this technique creates binary columns for each category, ensuring that no ordinal relationship is incorrectly imposed on non-ordinal data.</a:t>
            </a:r>
            <a:endParaRPr lang="en-US" sz="3000" b="1" dirty="0">
              <a:solidFill>
                <a:srgbClr val="1B1A17"/>
              </a:solidFill>
              <a:latin typeface="Quicksand Bold"/>
              <a:sym typeface="Quicksand Bold"/>
            </a:endParaRPr>
          </a:p>
        </p:txBody>
      </p:sp>
    </p:spTree>
    <p:extLst>
      <p:ext uri="{BB962C8B-B14F-4D97-AF65-F5344CB8AC3E}">
        <p14:creationId xmlns:p14="http://schemas.microsoft.com/office/powerpoint/2010/main" val="1044997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B491B-C026-06A3-B0D0-6F9A56A4FB2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25EE5C6-665C-6398-C8B9-81A0BE595E94}"/>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53DC8D7A-3012-260E-CE34-9B18514EF707}"/>
              </a:ext>
            </a:extLst>
          </p:cNvPr>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5D5C20BE-2B77-A3B6-91C8-09E9ED4ABD97}"/>
              </a:ext>
            </a:extLst>
          </p:cNvPr>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C3777975-AE19-A0D0-21AC-5B82618202D8}"/>
              </a:ext>
            </a:extLst>
          </p:cNvPr>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7">
              <a:alphaModFix amt="26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34EB4C92-9EE5-18D6-4AEC-24557FF150CB}"/>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9">
              <a:alphaModFix amt="48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29A6E934-E416-4765-8F14-14ED10EC6393}"/>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21D3C941-3023-817F-CDD1-91B169258B19}"/>
              </a:ext>
            </a:extLst>
          </p:cNvPr>
          <p:cNvSpPr txBox="1"/>
          <p:nvPr/>
        </p:nvSpPr>
        <p:spPr>
          <a:xfrm>
            <a:off x="1028700" y="2846012"/>
            <a:ext cx="7463227" cy="4718599"/>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rPr>
              <a:t>Feature scaling was applied to ensure that numerical features contribute equally to model training, preventing features with larger ranges from dominating the learning process. Using </a:t>
            </a:r>
            <a:r>
              <a:rPr lang="en-US" sz="3000" b="1" dirty="0" err="1">
                <a:solidFill>
                  <a:srgbClr val="1B1A17"/>
                </a:solidFill>
                <a:latin typeface="Quicksand Bold"/>
              </a:rPr>
              <a:t>StandardScaler</a:t>
            </a:r>
            <a:r>
              <a:rPr lang="en-US" sz="3000" b="1" dirty="0">
                <a:solidFill>
                  <a:srgbClr val="1B1A17"/>
                </a:solidFill>
                <a:latin typeface="Quicksand Bold"/>
              </a:rPr>
              <a:t>, each numerical feature is transformed to have a mean of 0 and a standard deviation of 1, based solely on the training data's distribution.</a:t>
            </a:r>
            <a:endParaRPr lang="en-US" sz="3000" b="1" dirty="0">
              <a:solidFill>
                <a:srgbClr val="1B1A17"/>
              </a:solidFill>
              <a:latin typeface="Quicksand Bold"/>
              <a:sym typeface="Quicksand Bold"/>
            </a:endParaRPr>
          </a:p>
        </p:txBody>
      </p:sp>
      <p:sp>
        <p:nvSpPr>
          <p:cNvPr id="10" name="Freeform 5">
            <a:extLst>
              <a:ext uri="{FF2B5EF4-FFF2-40B4-BE49-F238E27FC236}">
                <a16:creationId xmlns:a16="http://schemas.microsoft.com/office/drawing/2014/main" id="{0E94511B-1EDC-8C8E-7EBA-1B99A276D4CA}"/>
              </a:ext>
            </a:extLst>
          </p:cNvPr>
          <p:cNvSpPr/>
          <p:nvPr/>
        </p:nvSpPr>
        <p:spPr>
          <a:xfrm>
            <a:off x="8434860" y="6438900"/>
            <a:ext cx="3909540" cy="3863929"/>
          </a:xfrm>
          <a:custGeom>
            <a:avLst/>
            <a:gdLst/>
            <a:ahLst/>
            <a:cxnLst/>
            <a:rect l="l" t="t" r="r" b="b"/>
            <a:pathLst>
              <a:path w="3909540" h="3863929">
                <a:moveTo>
                  <a:pt x="0" y="0"/>
                </a:moveTo>
                <a:lnTo>
                  <a:pt x="3909540" y="0"/>
                </a:lnTo>
                <a:lnTo>
                  <a:pt x="3909540" y="3863929"/>
                </a:lnTo>
                <a:lnTo>
                  <a:pt x="0" y="3863929"/>
                </a:lnTo>
                <a:lnTo>
                  <a:pt x="0" y="0"/>
                </a:lnTo>
                <a:close/>
              </a:path>
            </a:pathLst>
          </a:custGeom>
          <a:blipFill>
            <a:blip r:embed="rId11"/>
            <a:stretch>
              <a:fillRect/>
            </a:stretch>
          </a:blipFill>
        </p:spPr>
        <p:txBody>
          <a:bodyPr/>
          <a:lstStyle/>
          <a:p>
            <a:endParaRPr lang="en-EG"/>
          </a:p>
        </p:txBody>
      </p:sp>
      <p:sp>
        <p:nvSpPr>
          <p:cNvPr id="11" name="Freeform 9">
            <a:extLst>
              <a:ext uri="{FF2B5EF4-FFF2-40B4-BE49-F238E27FC236}">
                <a16:creationId xmlns:a16="http://schemas.microsoft.com/office/drawing/2014/main" id="{B9B70574-2223-C6AD-C362-7A8098EA1F5E}"/>
              </a:ext>
            </a:extLst>
          </p:cNvPr>
          <p:cNvSpPr/>
          <p:nvPr/>
        </p:nvSpPr>
        <p:spPr>
          <a:xfrm>
            <a:off x="13181259" y="2795694"/>
            <a:ext cx="3630867" cy="1756019"/>
          </a:xfrm>
          <a:custGeom>
            <a:avLst/>
            <a:gdLst/>
            <a:ahLst/>
            <a:cxnLst/>
            <a:rect l="l" t="t" r="r" b="b"/>
            <a:pathLst>
              <a:path w="3630867" h="1756019">
                <a:moveTo>
                  <a:pt x="0" y="0"/>
                </a:moveTo>
                <a:lnTo>
                  <a:pt x="3630866" y="0"/>
                </a:lnTo>
                <a:lnTo>
                  <a:pt x="3630866" y="1756019"/>
                </a:lnTo>
                <a:lnTo>
                  <a:pt x="0" y="175601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EG"/>
          </a:p>
        </p:txBody>
      </p:sp>
    </p:spTree>
    <p:extLst>
      <p:ext uri="{BB962C8B-B14F-4D97-AF65-F5344CB8AC3E}">
        <p14:creationId xmlns:p14="http://schemas.microsoft.com/office/powerpoint/2010/main" val="221921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7DC1E-3C10-BA52-7128-050AB4C488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77E1F4-5D87-E959-4423-6380A5EDC112}"/>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3B6B9003-59A9-F91C-E97D-BD2663BCD96E}"/>
              </a:ext>
            </a:extLst>
          </p:cNvPr>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ADF4AAA1-3D4F-723D-6495-1C1284E58B0D}"/>
              </a:ext>
            </a:extLst>
          </p:cNvPr>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A04A7FBF-A840-2CD0-1FE7-E10BAA8EC58D}"/>
              </a:ext>
            </a:extLst>
          </p:cNvPr>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7">
              <a:alphaModFix amt="26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212ECD10-95CF-DDAD-619F-466D713ABB05}"/>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9">
              <a:alphaModFix amt="48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A0ACADE8-05EE-D713-F309-710AE289F252}"/>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D52A5CE3-A07D-E577-238A-134315D4A5AE}"/>
              </a:ext>
            </a:extLst>
          </p:cNvPr>
          <p:cNvSpPr txBox="1"/>
          <p:nvPr/>
        </p:nvSpPr>
        <p:spPr>
          <a:xfrm>
            <a:off x="1028700" y="2846012"/>
            <a:ext cx="7463227" cy="4718599"/>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sym typeface="Quicksand Bold"/>
              </a:rPr>
              <a:t>We split the data into three sets. The models learns on the Training set, we fine-tune it on the Validation set, and finally, we test its true performance on the the Test set. </a:t>
            </a:r>
            <a:r>
              <a:rPr lang="en-US" sz="3000" b="1" dirty="0">
                <a:solidFill>
                  <a:srgbClr val="1B1A17"/>
                </a:solidFill>
                <a:latin typeface="Quicksand Bold"/>
              </a:rPr>
              <a:t>This structured approach ensures our models are trained on sufficient data while retaining separate subsets for hyperparameter tuning and final unbiased evaluation.</a:t>
            </a:r>
          </a:p>
        </p:txBody>
      </p:sp>
      <p:sp>
        <p:nvSpPr>
          <p:cNvPr id="10" name="Freeform 5">
            <a:extLst>
              <a:ext uri="{FF2B5EF4-FFF2-40B4-BE49-F238E27FC236}">
                <a16:creationId xmlns:a16="http://schemas.microsoft.com/office/drawing/2014/main" id="{E0339FF7-C86D-45C4-4274-53A30F9B5263}"/>
              </a:ext>
            </a:extLst>
          </p:cNvPr>
          <p:cNvSpPr/>
          <p:nvPr/>
        </p:nvSpPr>
        <p:spPr>
          <a:xfrm>
            <a:off x="8434860" y="6438900"/>
            <a:ext cx="3909540" cy="3863929"/>
          </a:xfrm>
          <a:custGeom>
            <a:avLst/>
            <a:gdLst/>
            <a:ahLst/>
            <a:cxnLst/>
            <a:rect l="l" t="t" r="r" b="b"/>
            <a:pathLst>
              <a:path w="3909540" h="3863929">
                <a:moveTo>
                  <a:pt x="0" y="0"/>
                </a:moveTo>
                <a:lnTo>
                  <a:pt x="3909540" y="0"/>
                </a:lnTo>
                <a:lnTo>
                  <a:pt x="3909540" y="3863929"/>
                </a:lnTo>
                <a:lnTo>
                  <a:pt x="0" y="3863929"/>
                </a:lnTo>
                <a:lnTo>
                  <a:pt x="0" y="0"/>
                </a:lnTo>
                <a:close/>
              </a:path>
            </a:pathLst>
          </a:custGeom>
          <a:blipFill>
            <a:blip r:embed="rId11"/>
            <a:stretch>
              <a:fillRect/>
            </a:stretch>
          </a:blipFill>
        </p:spPr>
        <p:txBody>
          <a:bodyPr/>
          <a:lstStyle/>
          <a:p>
            <a:endParaRPr lang="en-EG"/>
          </a:p>
        </p:txBody>
      </p:sp>
      <p:sp>
        <p:nvSpPr>
          <p:cNvPr id="11" name="Freeform 8">
            <a:extLst>
              <a:ext uri="{FF2B5EF4-FFF2-40B4-BE49-F238E27FC236}">
                <a16:creationId xmlns:a16="http://schemas.microsoft.com/office/drawing/2014/main" id="{58C6A124-E484-ECFD-2303-F795E624E85E}"/>
              </a:ext>
            </a:extLst>
          </p:cNvPr>
          <p:cNvSpPr/>
          <p:nvPr/>
        </p:nvSpPr>
        <p:spPr>
          <a:xfrm>
            <a:off x="13391702" y="2607533"/>
            <a:ext cx="3543353" cy="2467462"/>
          </a:xfrm>
          <a:custGeom>
            <a:avLst/>
            <a:gdLst/>
            <a:ahLst/>
            <a:cxnLst/>
            <a:rect l="l" t="t" r="r" b="b"/>
            <a:pathLst>
              <a:path w="3543353" h="2467462">
                <a:moveTo>
                  <a:pt x="0" y="0"/>
                </a:moveTo>
                <a:lnTo>
                  <a:pt x="3543353" y="0"/>
                </a:lnTo>
                <a:lnTo>
                  <a:pt x="3543353" y="2467463"/>
                </a:lnTo>
                <a:lnTo>
                  <a:pt x="0" y="246746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EG"/>
          </a:p>
        </p:txBody>
      </p:sp>
    </p:spTree>
    <p:extLst>
      <p:ext uri="{BB962C8B-B14F-4D97-AF65-F5344CB8AC3E}">
        <p14:creationId xmlns:p14="http://schemas.microsoft.com/office/powerpoint/2010/main" val="2784030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1F43-5F57-8041-AB4B-E03F7FC5E85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99749BE-63E4-56ED-C939-BE93E493741B}"/>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F4A7C3AC-CA9D-F52B-4594-3751F90E9FC9}"/>
              </a:ext>
            </a:extLst>
          </p:cNvPr>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1ADBBC5C-86C8-043B-3D14-9FA9E7374076}"/>
              </a:ext>
            </a:extLst>
          </p:cNvPr>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EDFE5E63-9E8D-4DEC-030D-84EA8EA46167}"/>
              </a:ext>
            </a:extLst>
          </p:cNvPr>
          <p:cNvSpPr/>
          <p:nvPr/>
        </p:nvSpPr>
        <p:spPr>
          <a:xfrm>
            <a:off x="9546167" y="2646389"/>
            <a:ext cx="7713133" cy="5272978"/>
          </a:xfrm>
          <a:custGeom>
            <a:avLst/>
            <a:gdLst/>
            <a:ahLst/>
            <a:cxnLst/>
            <a:rect l="l" t="t" r="r" b="b"/>
            <a:pathLst>
              <a:path w="7713133" h="5272978">
                <a:moveTo>
                  <a:pt x="0" y="0"/>
                </a:moveTo>
                <a:lnTo>
                  <a:pt x="7713133" y="0"/>
                </a:lnTo>
                <a:lnTo>
                  <a:pt x="7713133" y="5272978"/>
                </a:lnTo>
                <a:lnTo>
                  <a:pt x="0" y="527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57A275CC-A081-E6C4-D216-B2B938AA5E20}"/>
              </a:ext>
            </a:extLst>
          </p:cNvPr>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9">
              <a:alphaModFix amt="26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4C846BC9-560A-BAC0-D36A-8705CB83DD6C}"/>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11">
              <a:alphaModFix amt="48000"/>
              <a:extLst>
                <a:ext uri="{96DAC541-7B7A-43D3-8B79-37D633B846F1}">
                  <asvg:svgBlip xmlns:asvg="http://schemas.microsoft.com/office/drawing/2016/SVG/main" r:embed="rId12"/>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99AD55AE-1C71-D15D-C57D-7456C5031349}"/>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4711226B-B37D-2350-527B-1EC097C8389B}"/>
              </a:ext>
            </a:extLst>
          </p:cNvPr>
          <p:cNvSpPr txBox="1"/>
          <p:nvPr/>
        </p:nvSpPr>
        <p:spPr>
          <a:xfrm>
            <a:off x="1028700" y="2628900"/>
            <a:ext cx="7463227" cy="7565533"/>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rPr>
              <a:t>Lastly, we addressed class imbalance. If one outcome is much more frequent than others, the model becomes biased. We used SMOTE to synthetically create new examples of the minority class by interpolating between existing examples, ensuring the model is equally skilled at predicting all possible outcomes. By applying SMOTE only to the training set and keeping the validation and test sets in their original, imbalanced state we simulate a realistic evaluation scenario and ensure our model's performance metrics reflect real-world applicability.</a:t>
            </a:r>
          </a:p>
          <a:p>
            <a:pPr>
              <a:lnSpc>
                <a:spcPts val="3660"/>
              </a:lnSpc>
            </a:pPr>
            <a:endParaRPr lang="en-US" sz="3000" b="1" dirty="0">
              <a:solidFill>
                <a:srgbClr val="1B1A17"/>
              </a:solidFill>
              <a:latin typeface="Quicksand Bold"/>
              <a:sym typeface="Quicksand Bold"/>
            </a:endParaRPr>
          </a:p>
        </p:txBody>
      </p:sp>
    </p:spTree>
    <p:extLst>
      <p:ext uri="{BB962C8B-B14F-4D97-AF65-F5344CB8AC3E}">
        <p14:creationId xmlns:p14="http://schemas.microsoft.com/office/powerpoint/2010/main" val="1348649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DCCD9-C10C-21DB-5DE7-D52818511E8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2006415-F85B-EC18-D3E1-569B0A499354}"/>
              </a:ext>
            </a:extLst>
          </p:cNvPr>
          <p:cNvSpPr/>
          <p:nvPr/>
        </p:nvSpPr>
        <p:spPr>
          <a:xfrm>
            <a:off x="0" y="-419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EA7B902B-65AF-6D1F-121D-1F7CCEA86335}"/>
              </a:ext>
            </a:extLst>
          </p:cNvPr>
          <p:cNvSpPr/>
          <p:nvPr/>
        </p:nvSpPr>
        <p:spPr>
          <a:xfrm>
            <a:off x="-1837126" y="3950735"/>
            <a:ext cx="9641192" cy="8466719"/>
          </a:xfrm>
          <a:custGeom>
            <a:avLst/>
            <a:gdLst/>
            <a:ahLst/>
            <a:cxnLst/>
            <a:rect l="l" t="t" r="r" b="b"/>
            <a:pathLst>
              <a:path w="9641192" h="8466719">
                <a:moveTo>
                  <a:pt x="0" y="0"/>
                </a:moveTo>
                <a:lnTo>
                  <a:pt x="9641192" y="0"/>
                </a:lnTo>
                <a:lnTo>
                  <a:pt x="9641192" y="8466720"/>
                </a:lnTo>
                <a:lnTo>
                  <a:pt x="0" y="8466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82B38E0F-6239-1AC6-C507-F4196CF59581}"/>
              </a:ext>
            </a:extLst>
          </p:cNvPr>
          <p:cNvSpPr/>
          <p:nvPr/>
        </p:nvSpPr>
        <p:spPr>
          <a:xfrm>
            <a:off x="-667480" y="-702804"/>
            <a:ext cx="5787693" cy="6523014"/>
          </a:xfrm>
          <a:custGeom>
            <a:avLst/>
            <a:gdLst/>
            <a:ahLst/>
            <a:cxnLst/>
            <a:rect l="l" t="t" r="r" b="b"/>
            <a:pathLst>
              <a:path w="5787693" h="6523014">
                <a:moveTo>
                  <a:pt x="0" y="0"/>
                </a:moveTo>
                <a:lnTo>
                  <a:pt x="5787693" y="0"/>
                </a:lnTo>
                <a:lnTo>
                  <a:pt x="5787693" y="6523015"/>
                </a:lnTo>
                <a:lnTo>
                  <a:pt x="0" y="6523015"/>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en-EG" dirty="0"/>
          </a:p>
        </p:txBody>
      </p:sp>
      <p:sp>
        <p:nvSpPr>
          <p:cNvPr id="6" name="Freeform 6">
            <a:extLst>
              <a:ext uri="{FF2B5EF4-FFF2-40B4-BE49-F238E27FC236}">
                <a16:creationId xmlns:a16="http://schemas.microsoft.com/office/drawing/2014/main" id="{C67A1C1C-BEAB-CD62-76DD-161E97FEA6E4}"/>
              </a:ext>
            </a:extLst>
          </p:cNvPr>
          <p:cNvSpPr/>
          <p:nvPr/>
        </p:nvSpPr>
        <p:spPr>
          <a:xfrm>
            <a:off x="8646808" y="-2356682"/>
            <a:ext cx="9641192" cy="8466719"/>
          </a:xfrm>
          <a:custGeom>
            <a:avLst/>
            <a:gdLst/>
            <a:ahLst/>
            <a:cxnLst/>
            <a:rect l="l" t="t" r="r" b="b"/>
            <a:pathLst>
              <a:path w="9641192" h="8466719">
                <a:moveTo>
                  <a:pt x="0" y="0"/>
                </a:moveTo>
                <a:lnTo>
                  <a:pt x="9641192" y="0"/>
                </a:lnTo>
                <a:lnTo>
                  <a:pt x="9641192" y="8466720"/>
                </a:lnTo>
                <a:lnTo>
                  <a:pt x="0" y="84667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D5254A5C-9743-0179-173B-A354EEFFA481}"/>
              </a:ext>
            </a:extLst>
          </p:cNvPr>
          <p:cNvSpPr/>
          <p:nvPr/>
        </p:nvSpPr>
        <p:spPr>
          <a:xfrm>
            <a:off x="6980386" y="3086100"/>
            <a:ext cx="9472486" cy="9007473"/>
          </a:xfrm>
          <a:custGeom>
            <a:avLst/>
            <a:gdLst/>
            <a:ahLst/>
            <a:cxnLst/>
            <a:rect l="l" t="t" r="r" b="b"/>
            <a:pathLst>
              <a:path w="9472486" h="9007473">
                <a:moveTo>
                  <a:pt x="0" y="0"/>
                </a:moveTo>
                <a:lnTo>
                  <a:pt x="9472486" y="0"/>
                </a:lnTo>
                <a:lnTo>
                  <a:pt x="9472486" y="9007473"/>
                </a:lnTo>
                <a:lnTo>
                  <a:pt x="0" y="9007473"/>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lstStyle/>
          <a:p>
            <a:endParaRPr lang="en-EG"/>
          </a:p>
        </p:txBody>
      </p:sp>
      <p:sp>
        <p:nvSpPr>
          <p:cNvPr id="11" name="TextBox 11">
            <a:extLst>
              <a:ext uri="{FF2B5EF4-FFF2-40B4-BE49-F238E27FC236}">
                <a16:creationId xmlns:a16="http://schemas.microsoft.com/office/drawing/2014/main" id="{6F8792B4-2CEE-5F48-E251-68B29B12D403}"/>
              </a:ext>
            </a:extLst>
          </p:cNvPr>
          <p:cNvSpPr txBox="1"/>
          <p:nvPr/>
        </p:nvSpPr>
        <p:spPr>
          <a:xfrm>
            <a:off x="1655104" y="1228725"/>
            <a:ext cx="14977793" cy="1131464"/>
          </a:xfrm>
          <a:prstGeom prst="rect">
            <a:avLst/>
          </a:prstGeom>
        </p:spPr>
        <p:txBody>
          <a:bodyPr lIns="0" tIns="0" rIns="0" bIns="0" rtlCol="0" anchor="t">
            <a:spAutoFit/>
          </a:bodyPr>
          <a:lstStyle/>
          <a:p>
            <a:pPr algn="ctr">
              <a:lnSpc>
                <a:spcPts val="8363"/>
              </a:lnSpc>
            </a:pPr>
            <a:r>
              <a:rPr lang="en-US" sz="8800" dirty="0">
                <a:solidFill>
                  <a:srgbClr val="1B1A17"/>
                </a:solidFill>
                <a:latin typeface="More Sugar"/>
                <a:ea typeface="More Sugar"/>
                <a:cs typeface="More Sugar"/>
                <a:sym typeface="More Sugar"/>
              </a:rPr>
              <a:t>Model Training</a:t>
            </a:r>
          </a:p>
        </p:txBody>
      </p:sp>
      <p:sp>
        <p:nvSpPr>
          <p:cNvPr id="12" name="Freeform 12">
            <a:extLst>
              <a:ext uri="{FF2B5EF4-FFF2-40B4-BE49-F238E27FC236}">
                <a16:creationId xmlns:a16="http://schemas.microsoft.com/office/drawing/2014/main" id="{8B3E508D-57E4-34B2-E684-B60CC2095D12}"/>
              </a:ext>
            </a:extLst>
          </p:cNvPr>
          <p:cNvSpPr/>
          <p:nvPr/>
        </p:nvSpPr>
        <p:spPr>
          <a:xfrm>
            <a:off x="14752175" y="-4076700"/>
            <a:ext cx="9472486" cy="9007473"/>
          </a:xfrm>
          <a:custGeom>
            <a:avLst/>
            <a:gdLst/>
            <a:ahLst/>
            <a:cxnLst/>
            <a:rect l="l" t="t" r="r" b="b"/>
            <a:pathLst>
              <a:path w="9472486" h="9007473">
                <a:moveTo>
                  <a:pt x="0" y="0"/>
                </a:moveTo>
                <a:lnTo>
                  <a:pt x="9472486" y="0"/>
                </a:lnTo>
                <a:lnTo>
                  <a:pt x="9472486" y="9007474"/>
                </a:lnTo>
                <a:lnTo>
                  <a:pt x="0" y="9007474"/>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lstStyle/>
          <a:p>
            <a:endParaRPr lang="en-EG"/>
          </a:p>
        </p:txBody>
      </p:sp>
      <p:sp>
        <p:nvSpPr>
          <p:cNvPr id="17" name="TextBox 9">
            <a:extLst>
              <a:ext uri="{FF2B5EF4-FFF2-40B4-BE49-F238E27FC236}">
                <a16:creationId xmlns:a16="http://schemas.microsoft.com/office/drawing/2014/main" id="{CCB16457-6FA1-E0E8-375E-F84D7F685716}"/>
              </a:ext>
            </a:extLst>
          </p:cNvPr>
          <p:cNvSpPr txBox="1"/>
          <p:nvPr/>
        </p:nvSpPr>
        <p:spPr>
          <a:xfrm>
            <a:off x="1295400" y="2677962"/>
            <a:ext cx="16040100" cy="3295133"/>
          </a:xfrm>
          <a:prstGeom prst="rect">
            <a:avLst/>
          </a:prstGeom>
        </p:spPr>
        <p:txBody>
          <a:bodyPr wrap="square" lIns="0" tIns="0" rIns="0" bIns="0" rtlCol="0" anchor="t">
            <a:spAutoFit/>
          </a:bodyPr>
          <a:lstStyle/>
          <a:p>
            <a:pPr>
              <a:lnSpc>
                <a:spcPts val="3660"/>
              </a:lnSpc>
            </a:pPr>
            <a:r>
              <a:rPr lang="en-US" sz="3000" b="1" dirty="0">
                <a:solidFill>
                  <a:srgbClr val="1B1A17"/>
                </a:solidFill>
                <a:latin typeface="Quicksand Bold"/>
              </a:rPr>
              <a:t>With the data fully prepared, we moved to model training. Our strategy was to test a spectrum of algorithms to find the best predictor of student outcomes. We used Linear Regression as a simple, interpretable baseline for final score prediction. To capture more complex patterns, we implemented SVM, </a:t>
            </a:r>
            <a:r>
              <a:rPr lang="en-US" sz="3000" b="1" dirty="0" err="1">
                <a:solidFill>
                  <a:srgbClr val="1B1A17"/>
                </a:solidFill>
                <a:latin typeface="Quicksand Bold"/>
              </a:rPr>
              <a:t>XGBoost</a:t>
            </a:r>
            <a:r>
              <a:rPr lang="en-US" sz="3000" b="1" dirty="0">
                <a:solidFill>
                  <a:srgbClr val="1B1A17"/>
                </a:solidFill>
                <a:latin typeface="Quicksand Bold"/>
              </a:rPr>
              <a:t>, Random Forest, and Decision Trees. This approach allowed us to compare linear, tree-based, and ensemble methods side-by-side to see which best learned from the student data we explored</a:t>
            </a:r>
            <a:r>
              <a:rPr lang="en-US" dirty="0"/>
              <a:t>.</a:t>
            </a:r>
            <a:r>
              <a:rPr lang="en-US" sz="3000" b="1" dirty="0">
                <a:solidFill>
                  <a:srgbClr val="1B1A17"/>
                </a:solidFill>
                <a:latin typeface="Quicksand Bold"/>
                <a:sym typeface="Quicksand Bold"/>
              </a:rPr>
              <a:t> </a:t>
            </a:r>
          </a:p>
        </p:txBody>
      </p:sp>
    </p:spTree>
    <p:extLst>
      <p:ext uri="{BB962C8B-B14F-4D97-AF65-F5344CB8AC3E}">
        <p14:creationId xmlns:p14="http://schemas.microsoft.com/office/powerpoint/2010/main" val="2107167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p:cNvSpPr/>
          <p:nvPr/>
        </p:nvSpPr>
        <p:spPr>
          <a:xfrm>
            <a:off x="-749044" y="-70280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p:cNvSpPr txBox="1"/>
          <p:nvPr/>
        </p:nvSpPr>
        <p:spPr>
          <a:xfrm>
            <a:off x="1655104" y="1228725"/>
            <a:ext cx="14977793" cy="1131528"/>
          </a:xfrm>
          <a:prstGeom prst="rect">
            <a:avLst/>
          </a:prstGeom>
        </p:spPr>
        <p:txBody>
          <a:bodyPr lIns="0" tIns="0" rIns="0" bIns="0" rtlCol="0" anchor="t">
            <a:spAutoFit/>
          </a:bodyPr>
          <a:lstStyle/>
          <a:p>
            <a:pPr algn="ctr">
              <a:lnSpc>
                <a:spcPts val="8363"/>
              </a:lnSpc>
            </a:pPr>
            <a:r>
              <a:rPr lang="en-US" sz="8803" dirty="0" err="1">
                <a:solidFill>
                  <a:srgbClr val="1B1A17"/>
                </a:solidFill>
                <a:latin typeface="More Sugar"/>
                <a:ea typeface="More Sugar"/>
                <a:cs typeface="More Sugar"/>
                <a:sym typeface="More Sugar"/>
              </a:rPr>
              <a:t>XGBoost</a:t>
            </a:r>
            <a:r>
              <a:rPr lang="en-US" sz="8803" dirty="0">
                <a:solidFill>
                  <a:srgbClr val="1B1A17"/>
                </a:solidFill>
                <a:latin typeface="More Sugar"/>
                <a:ea typeface="More Sugar"/>
                <a:cs typeface="More Sugar"/>
                <a:sym typeface="More Sugar"/>
              </a:rPr>
              <a:t> for </a:t>
            </a:r>
            <a:r>
              <a:rPr lang="en-US" sz="8803" dirty="0" err="1">
                <a:solidFill>
                  <a:srgbClr val="1B1A17"/>
                </a:solidFill>
                <a:latin typeface="More Sugar"/>
                <a:ea typeface="More Sugar"/>
                <a:cs typeface="More Sugar"/>
                <a:sym typeface="More Sugar"/>
              </a:rPr>
              <a:t>final_score</a:t>
            </a:r>
            <a:endParaRPr lang="en-US" sz="8803" dirty="0">
              <a:solidFill>
                <a:srgbClr val="1B1A17"/>
              </a:solidFill>
              <a:latin typeface="More Sugar"/>
              <a:ea typeface="More Sugar"/>
              <a:cs typeface="More Sugar"/>
              <a:sym typeface="More Sugar"/>
            </a:endParaRPr>
          </a:p>
        </p:txBody>
      </p:sp>
      <p:pic>
        <p:nvPicPr>
          <p:cNvPr id="14" name="Picture 13" descr="A graph with purple lines&#10;&#10;AI-generated content may be incorrect.">
            <a:extLst>
              <a:ext uri="{FF2B5EF4-FFF2-40B4-BE49-F238E27FC236}">
                <a16:creationId xmlns:a16="http://schemas.microsoft.com/office/drawing/2014/main" id="{8BAD5D10-49DC-C9F7-B008-EFC7CFD49D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91000" y="2360253"/>
            <a:ext cx="10140507" cy="73149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3AEBF-A400-1817-9F78-A6557FEB5E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1D1D8F-6CF1-2D8D-8332-C29CD3546D8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6AE81FA3-BF30-A9F7-A53A-625F5093FB48}"/>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550CFA6E-5E85-D9DC-DF05-C1342C61D334}"/>
              </a:ext>
            </a:extLst>
          </p:cNvPr>
          <p:cNvSpPr/>
          <p:nvPr/>
        </p:nvSpPr>
        <p:spPr>
          <a:xfrm>
            <a:off x="-749044" y="-70280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C146B31C-9B49-744B-57AF-B01E60A5B2F0}"/>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58FDF960-76A5-BDE0-9599-E50822862494}"/>
              </a:ext>
            </a:extLst>
          </p:cNvPr>
          <p:cNvSpPr txBox="1"/>
          <p:nvPr/>
        </p:nvSpPr>
        <p:spPr>
          <a:xfrm>
            <a:off x="1655104" y="1228725"/>
            <a:ext cx="14977793" cy="1131528"/>
          </a:xfrm>
          <a:prstGeom prst="rect">
            <a:avLst/>
          </a:prstGeom>
        </p:spPr>
        <p:txBody>
          <a:bodyPr lIns="0" tIns="0" rIns="0" bIns="0" rtlCol="0" anchor="t">
            <a:spAutoFit/>
          </a:bodyPr>
          <a:lstStyle/>
          <a:p>
            <a:pPr algn="ctr">
              <a:lnSpc>
                <a:spcPts val="8363"/>
              </a:lnSpc>
            </a:pPr>
            <a:r>
              <a:rPr lang="en-US" sz="8803" dirty="0" err="1">
                <a:solidFill>
                  <a:srgbClr val="1B1A17"/>
                </a:solidFill>
                <a:latin typeface="More Sugar"/>
                <a:ea typeface="More Sugar"/>
                <a:cs typeface="More Sugar"/>
                <a:sym typeface="More Sugar"/>
              </a:rPr>
              <a:t>XGBoost</a:t>
            </a:r>
            <a:r>
              <a:rPr lang="en-US" sz="8803" dirty="0">
                <a:solidFill>
                  <a:srgbClr val="1B1A17"/>
                </a:solidFill>
                <a:latin typeface="More Sugar"/>
                <a:ea typeface="More Sugar"/>
                <a:cs typeface="More Sugar"/>
                <a:sym typeface="More Sugar"/>
              </a:rPr>
              <a:t> for </a:t>
            </a:r>
            <a:r>
              <a:rPr lang="en-US" sz="8803" dirty="0" err="1">
                <a:solidFill>
                  <a:srgbClr val="1B1A17"/>
                </a:solidFill>
                <a:latin typeface="More Sugar"/>
                <a:ea typeface="More Sugar"/>
                <a:cs typeface="More Sugar"/>
                <a:sym typeface="More Sugar"/>
              </a:rPr>
              <a:t>final_score</a:t>
            </a:r>
            <a:endParaRPr lang="en-US" sz="8803" dirty="0">
              <a:solidFill>
                <a:srgbClr val="1B1A17"/>
              </a:solidFill>
              <a:latin typeface="More Sugar"/>
              <a:ea typeface="More Sugar"/>
              <a:cs typeface="More Sugar"/>
              <a:sym typeface="More Sugar"/>
            </a:endParaRPr>
          </a:p>
        </p:txBody>
      </p:sp>
      <p:pic>
        <p:nvPicPr>
          <p:cNvPr id="8" name="Picture 7" descr="A screen shot of a graph&#10;&#10;AI-generated content may be incorrect.">
            <a:extLst>
              <a:ext uri="{FF2B5EF4-FFF2-40B4-BE49-F238E27FC236}">
                <a16:creationId xmlns:a16="http://schemas.microsoft.com/office/drawing/2014/main" id="{A7CA86C6-68CF-9905-F068-A8B18CECA8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7525" y="2756122"/>
            <a:ext cx="11204275" cy="6950932"/>
          </a:xfrm>
          <a:prstGeom prst="rect">
            <a:avLst/>
          </a:prstGeom>
        </p:spPr>
      </p:pic>
    </p:spTree>
    <p:extLst>
      <p:ext uri="{BB962C8B-B14F-4D97-AF65-F5344CB8AC3E}">
        <p14:creationId xmlns:p14="http://schemas.microsoft.com/office/powerpoint/2010/main" val="687603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58A04-78FC-9EA8-6E9D-F05D78EA12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3F8CEC-1A86-CE30-B3EA-1132F4704254}"/>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9CC8FDE1-017D-EDE8-093B-F32FB7A64931}"/>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D9C891F3-7331-F645-2DA2-E75BEADD735E}"/>
              </a:ext>
            </a:extLst>
          </p:cNvPr>
          <p:cNvSpPr/>
          <p:nvPr/>
        </p:nvSpPr>
        <p:spPr>
          <a:xfrm>
            <a:off x="-651427" y="-563327"/>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A956DAC4-6F00-2DCE-61C7-A3801F273B41}"/>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5C0B8209-B9DA-8FC4-950B-98AB05A0B471}"/>
              </a:ext>
            </a:extLst>
          </p:cNvPr>
          <p:cNvSpPr txBox="1"/>
          <p:nvPr/>
        </p:nvSpPr>
        <p:spPr>
          <a:xfrm>
            <a:off x="1655103" y="363004"/>
            <a:ext cx="14977793" cy="2208746"/>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Binary Logistic Regression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15" name="Picture 14" descr="A blue squares with white text&#10;&#10;AI-generated content may be incorrect.">
            <a:extLst>
              <a:ext uri="{FF2B5EF4-FFF2-40B4-BE49-F238E27FC236}">
                <a16:creationId xmlns:a16="http://schemas.microsoft.com/office/drawing/2014/main" id="{5FB2B300-698C-1496-C142-A5FE2808E7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9892" y="3448295"/>
            <a:ext cx="7124700" cy="5981700"/>
          </a:xfrm>
          <a:prstGeom prst="rect">
            <a:avLst/>
          </a:prstGeom>
        </p:spPr>
      </p:pic>
      <p:pic>
        <p:nvPicPr>
          <p:cNvPr id="17" name="Picture 16" descr="A screenshot of a computer code&#10;&#10;AI-generated content may be incorrect.">
            <a:extLst>
              <a:ext uri="{FF2B5EF4-FFF2-40B4-BE49-F238E27FC236}">
                <a16:creationId xmlns:a16="http://schemas.microsoft.com/office/drawing/2014/main" id="{AFD15705-D018-BA7A-22C3-563BF2F8FA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8590" y="3448295"/>
            <a:ext cx="7772400" cy="3160463"/>
          </a:xfrm>
          <a:prstGeom prst="rect">
            <a:avLst/>
          </a:prstGeom>
        </p:spPr>
      </p:pic>
    </p:spTree>
    <p:extLst>
      <p:ext uri="{BB962C8B-B14F-4D97-AF65-F5344CB8AC3E}">
        <p14:creationId xmlns:p14="http://schemas.microsoft.com/office/powerpoint/2010/main" val="2924934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38DA-51EE-4AC4-A9ED-F217449E675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7CDB6B-D38A-0FF2-73A7-9D2709D6D2AD}"/>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BD183DBC-788F-C969-3547-189CFDEA974B}"/>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4BC2FCD2-E0A7-4156-B95F-38EC4311B325}"/>
              </a:ext>
            </a:extLst>
          </p:cNvPr>
          <p:cNvSpPr/>
          <p:nvPr/>
        </p:nvSpPr>
        <p:spPr>
          <a:xfrm>
            <a:off x="-651427" y="-563327"/>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299FB05A-E319-048A-7C36-0D39D638F97D}"/>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8DCC3512-DA9F-164F-1ABF-73FD245D82A9}"/>
              </a:ext>
            </a:extLst>
          </p:cNvPr>
          <p:cNvSpPr txBox="1"/>
          <p:nvPr/>
        </p:nvSpPr>
        <p:spPr>
          <a:xfrm>
            <a:off x="1655103" y="363004"/>
            <a:ext cx="14977793" cy="2208746"/>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Binary Logistic Regression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9" name="Picture 8" descr="A graph with a line&#10;&#10;AI-generated content may be incorrect.">
            <a:extLst>
              <a:ext uri="{FF2B5EF4-FFF2-40B4-BE49-F238E27FC236}">
                <a16:creationId xmlns:a16="http://schemas.microsoft.com/office/drawing/2014/main" id="{800CE66D-DD10-7BC0-6920-FC83B96A6F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315" y="3314700"/>
            <a:ext cx="7772400" cy="5779174"/>
          </a:xfrm>
          <a:prstGeom prst="rect">
            <a:avLst/>
          </a:prstGeom>
        </p:spPr>
      </p:pic>
      <p:pic>
        <p:nvPicPr>
          <p:cNvPr id="11" name="Picture 10" descr="A graph with different colored squares&#10;&#10;AI-generated content may be incorrect.">
            <a:extLst>
              <a:ext uri="{FF2B5EF4-FFF2-40B4-BE49-F238E27FC236}">
                <a16:creationId xmlns:a16="http://schemas.microsoft.com/office/drawing/2014/main" id="{06B513BB-C95F-D8E3-8B50-E9CC6FBD909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84188" y="3314700"/>
            <a:ext cx="7772400" cy="4956964"/>
          </a:xfrm>
          <a:prstGeom prst="rect">
            <a:avLst/>
          </a:prstGeom>
        </p:spPr>
      </p:pic>
    </p:spTree>
    <p:extLst>
      <p:ext uri="{BB962C8B-B14F-4D97-AF65-F5344CB8AC3E}">
        <p14:creationId xmlns:p14="http://schemas.microsoft.com/office/powerpoint/2010/main" val="2120584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02711-64D2-DE84-C32A-E97682C2B1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DA461F-4169-6974-FF53-63361E5171A8}"/>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763FDC2D-5620-AC72-E0C2-71BFA02495D7}"/>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AD35E710-8C32-99EE-1C71-71105E698336}"/>
              </a:ext>
            </a:extLst>
          </p:cNvPr>
          <p:cNvSpPr/>
          <p:nvPr/>
        </p:nvSpPr>
        <p:spPr>
          <a:xfrm>
            <a:off x="-556434" y="-571500"/>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83028AC8-5DD9-7A37-FEED-C5CD9CFDFA89}"/>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45377616-EA3B-8122-61AF-43DAB070BE0A}"/>
              </a:ext>
            </a:extLst>
          </p:cNvPr>
          <p:cNvSpPr txBox="1"/>
          <p:nvPr/>
        </p:nvSpPr>
        <p:spPr>
          <a:xfrm>
            <a:off x="1655103" y="363004"/>
            <a:ext cx="14977793" cy="2208746"/>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Multiclass Logistic Regression for </a:t>
            </a:r>
            <a:r>
              <a:rPr lang="en-US" sz="8803" dirty="0" err="1">
                <a:solidFill>
                  <a:srgbClr val="1B1A17"/>
                </a:solidFill>
                <a:latin typeface="More Sugar"/>
                <a:ea typeface="More Sugar"/>
                <a:cs typeface="More Sugar"/>
                <a:sym typeface="More Sugar"/>
              </a:rPr>
              <a:t>final_grade</a:t>
            </a:r>
            <a:endParaRPr lang="en-US" sz="8803" dirty="0">
              <a:solidFill>
                <a:srgbClr val="1B1A17"/>
              </a:solidFill>
              <a:latin typeface="More Sugar"/>
              <a:ea typeface="More Sugar"/>
              <a:cs typeface="More Sugar"/>
              <a:sym typeface="More Sugar"/>
            </a:endParaRPr>
          </a:p>
        </p:txBody>
      </p:sp>
      <p:pic>
        <p:nvPicPr>
          <p:cNvPr id="8" name="Picture 7" descr="A screenshot of a computer&#10;&#10;AI-generated content may be incorrect.">
            <a:extLst>
              <a:ext uri="{FF2B5EF4-FFF2-40B4-BE49-F238E27FC236}">
                <a16:creationId xmlns:a16="http://schemas.microsoft.com/office/drawing/2014/main" id="{AF188D36-2944-2D32-5B6D-05321E1CD7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869" y="3534775"/>
            <a:ext cx="7772400" cy="4788252"/>
          </a:xfrm>
          <a:prstGeom prst="rect">
            <a:avLst/>
          </a:prstGeom>
        </p:spPr>
      </p:pic>
      <p:pic>
        <p:nvPicPr>
          <p:cNvPr id="12" name="Picture 11" descr="A graph of blue squares with numbers&#10;&#10;AI-generated content may be incorrect.">
            <a:extLst>
              <a:ext uri="{FF2B5EF4-FFF2-40B4-BE49-F238E27FC236}">
                <a16:creationId xmlns:a16="http://schemas.microsoft.com/office/drawing/2014/main" id="{C8E85D4B-ABA3-9A61-0DF1-BAC2E5E126F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5731" y="2922054"/>
            <a:ext cx="7772400" cy="6409568"/>
          </a:xfrm>
          <a:prstGeom prst="rect">
            <a:avLst/>
          </a:prstGeom>
        </p:spPr>
      </p:pic>
    </p:spTree>
    <p:extLst>
      <p:ext uri="{BB962C8B-B14F-4D97-AF65-F5344CB8AC3E}">
        <p14:creationId xmlns:p14="http://schemas.microsoft.com/office/powerpoint/2010/main" val="2744057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9373" y="-9835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6" name="Freeform 6"/>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7">
              <a:alphaModFix amt="26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7" name="Freeform 7"/>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9">
              <a:alphaModFix amt="48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8" name="TextBox 8"/>
          <p:cNvSpPr txBox="1"/>
          <p:nvPr/>
        </p:nvSpPr>
        <p:spPr>
          <a:xfrm>
            <a:off x="1028700" y="295172"/>
            <a:ext cx="15811500" cy="1079206"/>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Our Bonus part</a:t>
            </a:r>
          </a:p>
        </p:txBody>
      </p:sp>
      <p:sp>
        <p:nvSpPr>
          <p:cNvPr id="9" name="TextBox 9"/>
          <p:cNvSpPr txBox="1"/>
          <p:nvPr/>
        </p:nvSpPr>
        <p:spPr>
          <a:xfrm>
            <a:off x="3810000" y="2887229"/>
            <a:ext cx="7463227" cy="478977"/>
          </a:xfrm>
          <a:prstGeom prst="rect">
            <a:avLst/>
          </a:prstGeom>
        </p:spPr>
        <p:txBody>
          <a:bodyPr lIns="0" tIns="0" rIns="0" bIns="0" rtlCol="0" anchor="t">
            <a:spAutoFit/>
          </a:bodyPr>
          <a:lstStyle/>
          <a:p>
            <a:pPr algn="l">
              <a:lnSpc>
                <a:spcPts val="3660"/>
              </a:lnSpc>
            </a:pPr>
            <a:r>
              <a:rPr lang="en-US" sz="4000" b="1" dirty="0">
                <a:solidFill>
                  <a:srgbClr val="1B1A17"/>
                </a:solidFill>
                <a:latin typeface="Quicksand Bold"/>
                <a:sym typeface="Quicksand Bold"/>
                <a:hlinkClick r:id="rId11"/>
              </a:rPr>
              <a:t>Our streamlit app</a:t>
            </a:r>
            <a:endParaRPr lang="en-US" sz="4000" b="1" dirty="0">
              <a:solidFill>
                <a:srgbClr val="1B1A17"/>
              </a:solidFill>
              <a:latin typeface="Quicksand Bold"/>
              <a:sym typeface="Quicksand Bold"/>
            </a:endParaRPr>
          </a:p>
        </p:txBody>
      </p:sp>
      <p:pic>
        <p:nvPicPr>
          <p:cNvPr id="11" name="Picture 10">
            <a:extLst>
              <a:ext uri="{FF2B5EF4-FFF2-40B4-BE49-F238E27FC236}">
                <a16:creationId xmlns:a16="http://schemas.microsoft.com/office/drawing/2014/main" id="{DC4EFDFA-14F6-DCCF-4840-58C80C1DDEF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447800" y="2178922"/>
            <a:ext cx="1688712" cy="1688712"/>
          </a:xfrm>
          <a:prstGeom prst="rect">
            <a:avLst/>
          </a:prstGeom>
        </p:spPr>
      </p:pic>
      <p:sp>
        <p:nvSpPr>
          <p:cNvPr id="12" name="TextBox 9">
            <a:extLst>
              <a:ext uri="{FF2B5EF4-FFF2-40B4-BE49-F238E27FC236}">
                <a16:creationId xmlns:a16="http://schemas.microsoft.com/office/drawing/2014/main" id="{47A826B8-A9C8-6FAE-C631-361E25C210E3}"/>
              </a:ext>
            </a:extLst>
          </p:cNvPr>
          <p:cNvSpPr txBox="1"/>
          <p:nvPr/>
        </p:nvSpPr>
        <p:spPr>
          <a:xfrm>
            <a:off x="3818054" y="4904011"/>
            <a:ext cx="7463227" cy="478977"/>
          </a:xfrm>
          <a:prstGeom prst="rect">
            <a:avLst/>
          </a:prstGeom>
        </p:spPr>
        <p:txBody>
          <a:bodyPr lIns="0" tIns="0" rIns="0" bIns="0" rtlCol="0" anchor="t">
            <a:spAutoFit/>
          </a:bodyPr>
          <a:lstStyle/>
          <a:p>
            <a:pPr algn="l">
              <a:lnSpc>
                <a:spcPts val="3660"/>
              </a:lnSpc>
            </a:pPr>
            <a:r>
              <a:rPr lang="en-US" sz="4000" b="1" dirty="0">
                <a:solidFill>
                  <a:srgbClr val="1B1A17"/>
                </a:solidFill>
                <a:latin typeface="Quicksand Bold"/>
                <a:sym typeface="Quicksand Bold"/>
                <a:hlinkClick r:id="rId13"/>
              </a:rPr>
              <a:t>Our GitHub repository</a:t>
            </a:r>
            <a:endParaRPr lang="en-US" sz="4000" b="1" dirty="0">
              <a:solidFill>
                <a:srgbClr val="1B1A17"/>
              </a:solidFill>
              <a:latin typeface="Quicksand Bold"/>
              <a:sym typeface="Quicksand Bold"/>
            </a:endParaRPr>
          </a:p>
        </p:txBody>
      </p:sp>
      <p:pic>
        <p:nvPicPr>
          <p:cNvPr id="14" name="Picture 13">
            <a:extLst>
              <a:ext uri="{FF2B5EF4-FFF2-40B4-BE49-F238E27FC236}">
                <a16:creationId xmlns:a16="http://schemas.microsoft.com/office/drawing/2014/main" id="{4C0DA892-89F9-B211-E928-9725DCBF91E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96223" y="4122756"/>
            <a:ext cx="1688713" cy="168871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54B65-A0A7-B316-8207-6FFB86D837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548B1B-9CC6-358D-5590-3CC63B146F7F}"/>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8C4DD6E0-B1B8-2113-C02E-746E07E5040D}"/>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FB220A80-988A-56D0-FA3D-46EF91031FC1}"/>
              </a:ext>
            </a:extLst>
          </p:cNvPr>
          <p:cNvSpPr/>
          <p:nvPr/>
        </p:nvSpPr>
        <p:spPr>
          <a:xfrm>
            <a:off x="-556434" y="-571500"/>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A6369F0D-2C43-7A13-DC51-622C2C858067}"/>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BC4B0CA0-C822-25FD-DC5E-CCCF571F91B3}"/>
              </a:ext>
            </a:extLst>
          </p:cNvPr>
          <p:cNvSpPr txBox="1"/>
          <p:nvPr/>
        </p:nvSpPr>
        <p:spPr>
          <a:xfrm>
            <a:off x="1655103" y="363004"/>
            <a:ext cx="14977793" cy="2208746"/>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Multiclass Logistic Regression for </a:t>
            </a:r>
            <a:r>
              <a:rPr lang="en-US" sz="8803" dirty="0" err="1">
                <a:solidFill>
                  <a:srgbClr val="1B1A17"/>
                </a:solidFill>
                <a:latin typeface="More Sugar"/>
                <a:ea typeface="More Sugar"/>
                <a:cs typeface="More Sugar"/>
                <a:sym typeface="More Sugar"/>
              </a:rPr>
              <a:t>final_grade</a:t>
            </a:r>
            <a:endParaRPr lang="en-US" sz="8803" dirty="0">
              <a:solidFill>
                <a:srgbClr val="1B1A17"/>
              </a:solidFill>
              <a:latin typeface="More Sugar"/>
              <a:ea typeface="More Sugar"/>
              <a:cs typeface="More Sugar"/>
              <a:sym typeface="More Sugar"/>
            </a:endParaRPr>
          </a:p>
        </p:txBody>
      </p:sp>
      <p:pic>
        <p:nvPicPr>
          <p:cNvPr id="9" name="Picture 8" descr="A graph of a number of classes&#10;&#10;AI-generated content may be incorrect.">
            <a:extLst>
              <a:ext uri="{FF2B5EF4-FFF2-40B4-BE49-F238E27FC236}">
                <a16:creationId xmlns:a16="http://schemas.microsoft.com/office/drawing/2014/main" id="{F12A47E0-2F85-89E8-A4A1-41C62ED053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200" y="2571750"/>
            <a:ext cx="7772400" cy="7129881"/>
          </a:xfrm>
          <a:prstGeom prst="rect">
            <a:avLst/>
          </a:prstGeom>
        </p:spPr>
      </p:pic>
      <p:pic>
        <p:nvPicPr>
          <p:cNvPr id="11" name="Picture 10" descr="A graph with different colored bars&#10;&#10;AI-generated content may be incorrect.">
            <a:extLst>
              <a:ext uri="{FF2B5EF4-FFF2-40B4-BE49-F238E27FC236}">
                <a16:creationId xmlns:a16="http://schemas.microsoft.com/office/drawing/2014/main" id="{7E973420-49FF-6D38-2D93-F11B319E55F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39200" y="2705100"/>
            <a:ext cx="8475628" cy="5562600"/>
          </a:xfrm>
          <a:prstGeom prst="rect">
            <a:avLst/>
          </a:prstGeom>
        </p:spPr>
      </p:pic>
    </p:spTree>
    <p:extLst>
      <p:ext uri="{BB962C8B-B14F-4D97-AF65-F5344CB8AC3E}">
        <p14:creationId xmlns:p14="http://schemas.microsoft.com/office/powerpoint/2010/main" val="3815642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E1154-EC75-7564-2A54-94DE0226CC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A16019-260A-7B14-5D51-EC1DBAC2701C}"/>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BC0EAF31-F548-09AD-2346-45951C889610}"/>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4E595790-E36F-D44B-A608-7952064F5BA4}"/>
              </a:ext>
            </a:extLst>
          </p:cNvPr>
          <p:cNvSpPr/>
          <p:nvPr/>
        </p:nvSpPr>
        <p:spPr>
          <a:xfrm>
            <a:off x="-556434" y="-571500"/>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81010DA4-C8F8-8213-489C-4215CA8381A9}"/>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DEC0677E-FD67-066B-FA44-0C8C8C247863}"/>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SVM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8" name="Picture 7" descr="A screenshot of a computer program&#10;&#10;AI-generated content may be incorrect.">
            <a:extLst>
              <a:ext uri="{FF2B5EF4-FFF2-40B4-BE49-F238E27FC236}">
                <a16:creationId xmlns:a16="http://schemas.microsoft.com/office/drawing/2014/main" id="{61459AA7-1D77-3FD4-3BF1-7B5680FBFE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2851" y="3683000"/>
            <a:ext cx="8047935" cy="3365500"/>
          </a:xfrm>
          <a:prstGeom prst="rect">
            <a:avLst/>
          </a:prstGeom>
        </p:spPr>
      </p:pic>
      <p:pic>
        <p:nvPicPr>
          <p:cNvPr id="12" name="Picture 11" descr="A graph of a diagram&#10;&#10;AI-generated content may be incorrect.">
            <a:extLst>
              <a:ext uri="{FF2B5EF4-FFF2-40B4-BE49-F238E27FC236}">
                <a16:creationId xmlns:a16="http://schemas.microsoft.com/office/drawing/2014/main" id="{72DDBE9E-2060-8A4F-331A-D886DBC8E04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99972" y="2535932"/>
            <a:ext cx="7782671" cy="6315937"/>
          </a:xfrm>
          <a:prstGeom prst="rect">
            <a:avLst/>
          </a:prstGeom>
        </p:spPr>
      </p:pic>
    </p:spTree>
    <p:extLst>
      <p:ext uri="{BB962C8B-B14F-4D97-AF65-F5344CB8AC3E}">
        <p14:creationId xmlns:p14="http://schemas.microsoft.com/office/powerpoint/2010/main" val="3743700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DF791-966E-056A-289F-77646310BF8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83A513D-EB12-68DC-1AF2-0DBE46AA4FC3}"/>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F9AF6223-E708-3EA1-F8D5-95F980C00001}"/>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A2C95EED-B3DF-8E7A-04DE-E68F2FE69987}"/>
              </a:ext>
            </a:extLst>
          </p:cNvPr>
          <p:cNvSpPr/>
          <p:nvPr/>
        </p:nvSpPr>
        <p:spPr>
          <a:xfrm>
            <a:off x="-556434" y="-571500"/>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3624C4A7-88D0-BE72-75C6-56F3E1238BA4}"/>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D14C2E06-1365-DE57-C67C-1C6B65F77BD9}"/>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SVM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9" name="Picture 8" descr="A graph with orange and blue lines&#10;&#10;AI-generated content may be incorrect.">
            <a:extLst>
              <a:ext uri="{FF2B5EF4-FFF2-40B4-BE49-F238E27FC236}">
                <a16:creationId xmlns:a16="http://schemas.microsoft.com/office/drawing/2014/main" id="{19487352-AA3B-860D-5DE6-6146736A9B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3688" y="2553106"/>
            <a:ext cx="7124700" cy="5549900"/>
          </a:xfrm>
          <a:prstGeom prst="rect">
            <a:avLst/>
          </a:prstGeom>
        </p:spPr>
      </p:pic>
      <p:pic>
        <p:nvPicPr>
          <p:cNvPr id="11" name="Picture 10" descr="A graph with different colored squares&#10;&#10;AI-generated content may be incorrect.">
            <a:extLst>
              <a:ext uri="{FF2B5EF4-FFF2-40B4-BE49-F238E27FC236}">
                <a16:creationId xmlns:a16="http://schemas.microsoft.com/office/drawing/2014/main" id="{553DE6C5-8BE3-97C0-E273-6DF4840FCD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2803" y="2683506"/>
            <a:ext cx="8561509" cy="5419500"/>
          </a:xfrm>
          <a:prstGeom prst="rect">
            <a:avLst/>
          </a:prstGeom>
        </p:spPr>
      </p:pic>
    </p:spTree>
    <p:extLst>
      <p:ext uri="{BB962C8B-B14F-4D97-AF65-F5344CB8AC3E}">
        <p14:creationId xmlns:p14="http://schemas.microsoft.com/office/powerpoint/2010/main" val="27806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1DA56-635C-F3E0-5A31-A8405B67EF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58F1509-5EE7-F2B7-9EFA-A5A744952336}"/>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CA6C47C7-73F3-1C3E-CD39-7AFD6E512790}"/>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6A016D5B-CC38-7DD0-8609-63288C7738ED}"/>
              </a:ext>
            </a:extLst>
          </p:cNvPr>
          <p:cNvSpPr/>
          <p:nvPr/>
        </p:nvSpPr>
        <p:spPr>
          <a:xfrm>
            <a:off x="-477792" y="-52975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2F545523-41BB-E3FC-61C8-3EEA287D5D36}"/>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09B7B270-5C7E-6653-E9FC-2910FCC1D271}"/>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SVM for </a:t>
            </a:r>
            <a:r>
              <a:rPr lang="en-US" sz="8803" dirty="0" err="1">
                <a:solidFill>
                  <a:srgbClr val="1B1A17"/>
                </a:solidFill>
                <a:latin typeface="More Sugar"/>
                <a:ea typeface="More Sugar"/>
                <a:cs typeface="More Sugar"/>
                <a:sym typeface="More Sugar"/>
              </a:rPr>
              <a:t>final_grade</a:t>
            </a:r>
            <a:endParaRPr lang="en-US" sz="8803" dirty="0">
              <a:solidFill>
                <a:srgbClr val="1B1A17"/>
              </a:solidFill>
              <a:latin typeface="More Sugar"/>
              <a:ea typeface="More Sugar"/>
              <a:cs typeface="More Sugar"/>
              <a:sym typeface="More Sugar"/>
            </a:endParaRPr>
          </a:p>
        </p:txBody>
      </p:sp>
      <p:pic>
        <p:nvPicPr>
          <p:cNvPr id="8" name="Picture 7" descr="A table of numbers and letters&#10;&#10;AI-generated content may be incorrect.">
            <a:extLst>
              <a:ext uri="{FF2B5EF4-FFF2-40B4-BE49-F238E27FC236}">
                <a16:creationId xmlns:a16="http://schemas.microsoft.com/office/drawing/2014/main" id="{7319AADC-353B-9D61-5E04-DD38166807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314" y="2535932"/>
            <a:ext cx="5918330" cy="2836168"/>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24E1047B-8208-352C-1B8A-8FC9CFFAC3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8158" y="2497832"/>
            <a:ext cx="7930842" cy="6227068"/>
          </a:xfrm>
          <a:prstGeom prst="rect">
            <a:avLst/>
          </a:prstGeom>
        </p:spPr>
      </p:pic>
    </p:spTree>
    <p:extLst>
      <p:ext uri="{BB962C8B-B14F-4D97-AF65-F5344CB8AC3E}">
        <p14:creationId xmlns:p14="http://schemas.microsoft.com/office/powerpoint/2010/main" val="3526453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DBC1F-302E-3EAA-75BC-A858F901C5B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AB4FC1-3A07-755D-C8B1-C4ECE67E47C3}"/>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12A25495-F3E5-F880-98F1-294FEBB85F40}"/>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EF0BE417-A609-1DE3-446A-76C4D091C4A3}"/>
              </a:ext>
            </a:extLst>
          </p:cNvPr>
          <p:cNvSpPr/>
          <p:nvPr/>
        </p:nvSpPr>
        <p:spPr>
          <a:xfrm>
            <a:off x="-477792" y="-52975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0EC90A01-B513-CC8E-2580-AC50321B5409}"/>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5383AC37-21C3-0254-4232-6BD986E15581}"/>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SVM for </a:t>
            </a:r>
            <a:r>
              <a:rPr lang="en-US" sz="8803" dirty="0" err="1">
                <a:solidFill>
                  <a:srgbClr val="1B1A17"/>
                </a:solidFill>
                <a:latin typeface="More Sugar"/>
                <a:ea typeface="More Sugar"/>
                <a:cs typeface="More Sugar"/>
                <a:sym typeface="More Sugar"/>
              </a:rPr>
              <a:t>final_grade</a:t>
            </a:r>
            <a:endParaRPr lang="en-US" sz="8803" dirty="0">
              <a:solidFill>
                <a:srgbClr val="1B1A17"/>
              </a:solidFill>
              <a:latin typeface="More Sugar"/>
              <a:ea typeface="More Sugar"/>
              <a:cs typeface="More Sugar"/>
              <a:sym typeface="More Sugar"/>
            </a:endParaRPr>
          </a:p>
        </p:txBody>
      </p:sp>
      <p:pic>
        <p:nvPicPr>
          <p:cNvPr id="9" name="Picture 8" descr="A graph of a receiver operating characteristic curve&#10;&#10;AI-generated content may be incorrect.">
            <a:extLst>
              <a:ext uri="{FF2B5EF4-FFF2-40B4-BE49-F238E27FC236}">
                <a16:creationId xmlns:a16="http://schemas.microsoft.com/office/drawing/2014/main" id="{207DED7B-9430-AC39-DE53-9F39BD041D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706" y="1952766"/>
            <a:ext cx="7772400" cy="6907518"/>
          </a:xfrm>
          <a:prstGeom prst="rect">
            <a:avLst/>
          </a:prstGeom>
        </p:spPr>
      </p:pic>
      <p:pic>
        <p:nvPicPr>
          <p:cNvPr id="11" name="Picture 10" descr="A graph of a bar chart&#10;&#10;AI-generated content may be incorrect.">
            <a:extLst>
              <a:ext uri="{FF2B5EF4-FFF2-40B4-BE49-F238E27FC236}">
                <a16:creationId xmlns:a16="http://schemas.microsoft.com/office/drawing/2014/main" id="{BC39D2FE-A858-940E-4A36-78E960D2414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16888" y="2472683"/>
            <a:ext cx="8796594" cy="5453888"/>
          </a:xfrm>
          <a:prstGeom prst="rect">
            <a:avLst/>
          </a:prstGeom>
        </p:spPr>
      </p:pic>
    </p:spTree>
    <p:extLst>
      <p:ext uri="{BB962C8B-B14F-4D97-AF65-F5344CB8AC3E}">
        <p14:creationId xmlns:p14="http://schemas.microsoft.com/office/powerpoint/2010/main" val="2347898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FB7C-152C-A1C6-082B-7452DFD3C9B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7C6583-9956-0A77-3984-72FFEF9629AF}"/>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1D33EFCB-C04D-8607-7B26-A55B20FD459B}"/>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C49388AF-4100-B152-52B9-D57C6685EDC0}"/>
              </a:ext>
            </a:extLst>
          </p:cNvPr>
          <p:cNvSpPr/>
          <p:nvPr/>
        </p:nvSpPr>
        <p:spPr>
          <a:xfrm>
            <a:off x="-477792" y="-52975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F88BE49B-30A8-5AAC-ECDD-F157BE050D3D}"/>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9F32DA88-0BD0-1AC8-38E3-A77A9C3F7F9A}"/>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Random Forest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8" name="Picture 7" descr="A graph and diagram of a forest&#10;&#10;AI-generated content may be incorrect.">
            <a:extLst>
              <a:ext uri="{FF2B5EF4-FFF2-40B4-BE49-F238E27FC236}">
                <a16:creationId xmlns:a16="http://schemas.microsoft.com/office/drawing/2014/main" id="{826F76E6-C864-B9B4-47FA-C29E9919F4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11736" y="2133393"/>
            <a:ext cx="13161664" cy="7584444"/>
          </a:xfrm>
          <a:prstGeom prst="rect">
            <a:avLst/>
          </a:prstGeom>
        </p:spPr>
      </p:pic>
    </p:spTree>
    <p:extLst>
      <p:ext uri="{BB962C8B-B14F-4D97-AF65-F5344CB8AC3E}">
        <p14:creationId xmlns:p14="http://schemas.microsoft.com/office/powerpoint/2010/main" val="167325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24E05-5924-205B-8A95-CE2A1B87B9F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AD3E49-9D66-C680-0675-1EE62259BA32}"/>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545E688B-8FE3-5B9A-C2E7-C6A2E995D548}"/>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3FFCC2B6-4F9A-5FBE-E22A-2CA74DD47F90}"/>
              </a:ext>
            </a:extLst>
          </p:cNvPr>
          <p:cNvSpPr/>
          <p:nvPr/>
        </p:nvSpPr>
        <p:spPr>
          <a:xfrm>
            <a:off x="-477792" y="-52975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2720D732-9FF5-90CF-A3ED-93FD97E208A1}"/>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226119CD-C5C6-9F2F-E679-4891A960D642}"/>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a:solidFill>
                  <a:srgbClr val="1B1A17"/>
                </a:solidFill>
                <a:latin typeface="More Sugar"/>
                <a:ea typeface="More Sugar"/>
                <a:cs typeface="More Sugar"/>
                <a:sym typeface="More Sugar"/>
              </a:rPr>
              <a:t>Random Forest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9" name="Picture 8" descr="A graph with different colored bars&#10;&#10;AI-generated content may be incorrect.">
            <a:extLst>
              <a:ext uri="{FF2B5EF4-FFF2-40B4-BE49-F238E27FC236}">
                <a16:creationId xmlns:a16="http://schemas.microsoft.com/office/drawing/2014/main" id="{6492F31B-8F62-E559-F09D-BAFE4043B3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7036" y="2288517"/>
            <a:ext cx="12232088" cy="6971978"/>
          </a:xfrm>
          <a:prstGeom prst="rect">
            <a:avLst/>
          </a:prstGeom>
        </p:spPr>
      </p:pic>
    </p:spTree>
    <p:extLst>
      <p:ext uri="{BB962C8B-B14F-4D97-AF65-F5344CB8AC3E}">
        <p14:creationId xmlns:p14="http://schemas.microsoft.com/office/powerpoint/2010/main" val="3689365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C5BF6-F9CE-EEFB-D11C-1DE13FD96B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EFE547-4E8A-6825-6966-ADA67E50F8A5}"/>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7DC31F6A-7824-B224-1F7C-1A2C04EF614C}"/>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52F20297-FBE4-07D2-34C7-3F9449FA4B0B}"/>
              </a:ext>
            </a:extLst>
          </p:cNvPr>
          <p:cNvSpPr/>
          <p:nvPr/>
        </p:nvSpPr>
        <p:spPr>
          <a:xfrm>
            <a:off x="-477792" y="-52975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75D0BBEA-3093-9380-D3A9-7358003CEC57}"/>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BA15C164-D320-3E5D-26A6-13736E05B977}"/>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err="1">
                <a:solidFill>
                  <a:srgbClr val="1B1A17"/>
                </a:solidFill>
                <a:latin typeface="More Sugar"/>
                <a:ea typeface="More Sugar"/>
                <a:cs typeface="More Sugar"/>
                <a:sym typeface="More Sugar"/>
              </a:rPr>
              <a:t>XGBoost</a:t>
            </a:r>
            <a:r>
              <a:rPr lang="en-US" sz="8803" dirty="0">
                <a:solidFill>
                  <a:srgbClr val="1B1A17"/>
                </a:solidFill>
                <a:latin typeface="More Sugar"/>
                <a:ea typeface="More Sugar"/>
                <a:cs typeface="More Sugar"/>
                <a:sym typeface="More Sugar"/>
              </a:rPr>
              <a:t>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8" name="Picture 7" descr="A graph and diagram of a graph&#10;&#10;AI-generated content may be incorrect.">
            <a:extLst>
              <a:ext uri="{FF2B5EF4-FFF2-40B4-BE49-F238E27FC236}">
                <a16:creationId xmlns:a16="http://schemas.microsoft.com/office/drawing/2014/main" id="{257BECCB-5C6F-3919-EEA5-929A47F524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2800" y="2036986"/>
            <a:ext cx="12061981" cy="6845300"/>
          </a:xfrm>
          <a:prstGeom prst="rect">
            <a:avLst/>
          </a:prstGeom>
        </p:spPr>
      </p:pic>
    </p:spTree>
    <p:extLst>
      <p:ext uri="{BB962C8B-B14F-4D97-AF65-F5344CB8AC3E}">
        <p14:creationId xmlns:p14="http://schemas.microsoft.com/office/powerpoint/2010/main" val="3688299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4071D-4429-2727-2142-FF35B55FE1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3F68716-EF5B-0AAB-8A8A-5FFFA9C667F8}"/>
              </a:ext>
            </a:extLst>
          </p:cNvPr>
          <p:cNvSpPr/>
          <p:nvPr/>
        </p:nvSpPr>
        <p:spPr>
          <a:xfrm>
            <a:off x="-1" y="127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dirty="0"/>
          </a:p>
        </p:txBody>
      </p:sp>
      <p:sp>
        <p:nvSpPr>
          <p:cNvPr id="3" name="Freeform 3">
            <a:extLst>
              <a:ext uri="{FF2B5EF4-FFF2-40B4-BE49-F238E27FC236}">
                <a16:creationId xmlns:a16="http://schemas.microsoft.com/office/drawing/2014/main" id="{5D9DAF26-AB41-F3D1-6D08-898F1F334A7D}"/>
              </a:ext>
            </a:extLst>
          </p:cNvPr>
          <p:cNvSpPr/>
          <p:nvPr/>
        </p:nvSpPr>
        <p:spPr>
          <a:xfrm>
            <a:off x="6506308" y="3086100"/>
            <a:ext cx="10477186" cy="8172205"/>
          </a:xfrm>
          <a:custGeom>
            <a:avLst/>
            <a:gdLst/>
            <a:ahLst/>
            <a:cxnLst/>
            <a:rect l="l" t="t" r="r" b="b"/>
            <a:pathLst>
              <a:path w="10477186" h="8172205">
                <a:moveTo>
                  <a:pt x="0" y="0"/>
                </a:moveTo>
                <a:lnTo>
                  <a:pt x="10477185" y="0"/>
                </a:lnTo>
                <a:lnTo>
                  <a:pt x="10477185" y="8172205"/>
                </a:lnTo>
                <a:lnTo>
                  <a:pt x="0" y="8172205"/>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BEC83A44-7A1D-D443-D97F-71EE5BBB265E}"/>
              </a:ext>
            </a:extLst>
          </p:cNvPr>
          <p:cNvSpPr/>
          <p:nvPr/>
        </p:nvSpPr>
        <p:spPr>
          <a:xfrm>
            <a:off x="-477792" y="-529754"/>
            <a:ext cx="7050042" cy="6917854"/>
          </a:xfrm>
          <a:custGeom>
            <a:avLst/>
            <a:gdLst/>
            <a:ahLst/>
            <a:cxnLst/>
            <a:rect l="l" t="t" r="r" b="b"/>
            <a:pathLst>
              <a:path w="7050042" h="6917854">
                <a:moveTo>
                  <a:pt x="0" y="0"/>
                </a:moveTo>
                <a:lnTo>
                  <a:pt x="7050042" y="0"/>
                </a:lnTo>
                <a:lnTo>
                  <a:pt x="7050042" y="6917854"/>
                </a:lnTo>
                <a:lnTo>
                  <a:pt x="0" y="6917854"/>
                </a:lnTo>
                <a:lnTo>
                  <a:pt x="0" y="0"/>
                </a:lnTo>
                <a:close/>
              </a:path>
            </a:pathLst>
          </a:custGeom>
          <a:blipFill>
            <a:blip r:embed="rId5">
              <a:alphaModFix amt="1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413AF1BB-5BC3-CC37-2835-1146125D3486}"/>
              </a:ext>
            </a:extLst>
          </p:cNvPr>
          <p:cNvSpPr/>
          <p:nvPr/>
        </p:nvSpPr>
        <p:spPr>
          <a:xfrm>
            <a:off x="15284488" y="-1028700"/>
            <a:ext cx="4063487" cy="4636759"/>
          </a:xfrm>
          <a:custGeom>
            <a:avLst/>
            <a:gdLst/>
            <a:ahLst/>
            <a:cxnLst/>
            <a:rect l="l" t="t" r="r" b="b"/>
            <a:pathLst>
              <a:path w="4063487" h="4636759">
                <a:moveTo>
                  <a:pt x="0" y="0"/>
                </a:moveTo>
                <a:lnTo>
                  <a:pt x="4063487" y="0"/>
                </a:lnTo>
                <a:lnTo>
                  <a:pt x="4063487" y="4636759"/>
                </a:lnTo>
                <a:lnTo>
                  <a:pt x="0" y="4636759"/>
                </a:lnTo>
                <a:lnTo>
                  <a:pt x="0" y="0"/>
                </a:lnTo>
                <a:close/>
              </a:path>
            </a:pathLst>
          </a:custGeom>
          <a:blipFill>
            <a:blip r:embed="rId7">
              <a:alphaModFix amt="38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EE8BDB1D-FEDE-785E-F27E-86BE42AE836A}"/>
              </a:ext>
            </a:extLst>
          </p:cNvPr>
          <p:cNvSpPr txBox="1"/>
          <p:nvPr/>
        </p:nvSpPr>
        <p:spPr>
          <a:xfrm>
            <a:off x="1655103" y="363004"/>
            <a:ext cx="14977793" cy="1131528"/>
          </a:xfrm>
          <a:prstGeom prst="rect">
            <a:avLst/>
          </a:prstGeom>
        </p:spPr>
        <p:txBody>
          <a:bodyPr lIns="0" tIns="0" rIns="0" bIns="0" rtlCol="0" anchor="t">
            <a:spAutoFit/>
          </a:bodyPr>
          <a:lstStyle/>
          <a:p>
            <a:pPr algn="ctr">
              <a:lnSpc>
                <a:spcPts val="8363"/>
              </a:lnSpc>
            </a:pPr>
            <a:r>
              <a:rPr lang="en-US" sz="8803" dirty="0" err="1">
                <a:solidFill>
                  <a:srgbClr val="1B1A17"/>
                </a:solidFill>
                <a:latin typeface="More Sugar"/>
                <a:ea typeface="More Sugar"/>
                <a:cs typeface="More Sugar"/>
                <a:sym typeface="More Sugar"/>
              </a:rPr>
              <a:t>XGBoost</a:t>
            </a:r>
            <a:r>
              <a:rPr lang="en-US" sz="8803" dirty="0">
                <a:solidFill>
                  <a:srgbClr val="1B1A17"/>
                </a:solidFill>
                <a:latin typeface="More Sugar"/>
                <a:ea typeface="More Sugar"/>
                <a:cs typeface="More Sugar"/>
                <a:sym typeface="More Sugar"/>
              </a:rPr>
              <a:t> for </a:t>
            </a:r>
            <a:r>
              <a:rPr lang="en-US" sz="8803" dirty="0" err="1">
                <a:solidFill>
                  <a:srgbClr val="1B1A17"/>
                </a:solidFill>
                <a:latin typeface="More Sugar"/>
                <a:ea typeface="More Sugar"/>
                <a:cs typeface="More Sugar"/>
                <a:sym typeface="More Sugar"/>
              </a:rPr>
              <a:t>pass_fail</a:t>
            </a:r>
            <a:endParaRPr lang="en-US" sz="8803" dirty="0">
              <a:solidFill>
                <a:srgbClr val="1B1A17"/>
              </a:solidFill>
              <a:latin typeface="More Sugar"/>
              <a:ea typeface="More Sugar"/>
              <a:cs typeface="More Sugar"/>
              <a:sym typeface="More Sugar"/>
            </a:endParaRPr>
          </a:p>
        </p:txBody>
      </p:sp>
      <p:pic>
        <p:nvPicPr>
          <p:cNvPr id="9" name="Picture 8" descr="A graph with different colored bars&#10;&#10;AI-generated content may be incorrect.">
            <a:extLst>
              <a:ext uri="{FF2B5EF4-FFF2-40B4-BE49-F238E27FC236}">
                <a16:creationId xmlns:a16="http://schemas.microsoft.com/office/drawing/2014/main" id="{53EECAAF-255A-FCAE-578C-E158227A77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9012" y="1494532"/>
            <a:ext cx="13309974" cy="7529547"/>
          </a:xfrm>
          <a:prstGeom prst="rect">
            <a:avLst/>
          </a:prstGeom>
        </p:spPr>
      </p:pic>
    </p:spTree>
    <p:extLst>
      <p:ext uri="{BB962C8B-B14F-4D97-AF65-F5344CB8AC3E}">
        <p14:creationId xmlns:p14="http://schemas.microsoft.com/office/powerpoint/2010/main" val="3431937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5" name="Freeform 5"/>
          <p:cNvSpPr/>
          <p:nvPr/>
        </p:nvSpPr>
        <p:spPr>
          <a:xfrm rot="7882207">
            <a:off x="13649686" y="-770122"/>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
        <p:nvSpPr>
          <p:cNvPr id="6" name="TextBox 6"/>
          <p:cNvSpPr txBox="1"/>
          <p:nvPr/>
        </p:nvSpPr>
        <p:spPr>
          <a:xfrm>
            <a:off x="1038225" y="1209675"/>
            <a:ext cx="14026961" cy="1053302"/>
          </a:xfrm>
          <a:prstGeom prst="rect">
            <a:avLst/>
          </a:prstGeom>
        </p:spPr>
        <p:txBody>
          <a:bodyPr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Decision Tree for </a:t>
            </a:r>
            <a:r>
              <a:rPr lang="en-US" sz="8244" dirty="0" err="1">
                <a:solidFill>
                  <a:srgbClr val="1B1A17"/>
                </a:solidFill>
                <a:latin typeface="More Sugar"/>
                <a:ea typeface="More Sugar"/>
                <a:cs typeface="More Sugar"/>
                <a:sym typeface="More Sugar"/>
              </a:rPr>
              <a:t>pass_fail</a:t>
            </a:r>
            <a:endParaRPr lang="en-US" sz="8244" dirty="0">
              <a:solidFill>
                <a:srgbClr val="1B1A17"/>
              </a:solidFill>
              <a:latin typeface="More Sugar"/>
              <a:ea typeface="More Sugar"/>
              <a:cs typeface="More Sugar"/>
              <a:sym typeface="More Sugar"/>
            </a:endParaRPr>
          </a:p>
        </p:txBody>
      </p:sp>
      <p:pic>
        <p:nvPicPr>
          <p:cNvPr id="12" name="Picture 11" descr="A graph and diagram of a tree&#10;&#10;AI-generated content may be incorrect.">
            <a:extLst>
              <a:ext uri="{FF2B5EF4-FFF2-40B4-BE49-F238E27FC236}">
                <a16:creationId xmlns:a16="http://schemas.microsoft.com/office/drawing/2014/main" id="{2DAB2D6D-AD28-1D5F-9FAF-9912EA7C7B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5200" y="2593109"/>
            <a:ext cx="11069138" cy="64842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D915F-8EF7-48F8-FB79-C8AB24A2EF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1A451E-58EA-82B3-D159-06298FA60B1D}"/>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AB9D4E02-8877-9264-7C10-8B08029399F1}"/>
              </a:ext>
            </a:extLst>
          </p:cNvPr>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66D387DC-2B7D-69CD-74AC-8ADB0C0587F8}"/>
              </a:ext>
            </a:extLst>
          </p:cNvPr>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42AB8CB0-6C4A-7F4B-E838-CA7AD0A8498B}"/>
              </a:ext>
            </a:extLst>
          </p:cNvPr>
          <p:cNvSpPr/>
          <p:nvPr/>
        </p:nvSpPr>
        <p:spPr>
          <a:xfrm>
            <a:off x="9546167" y="2646389"/>
            <a:ext cx="7713133" cy="5272978"/>
          </a:xfrm>
          <a:custGeom>
            <a:avLst/>
            <a:gdLst/>
            <a:ahLst/>
            <a:cxnLst/>
            <a:rect l="l" t="t" r="r" b="b"/>
            <a:pathLst>
              <a:path w="7713133" h="5272978">
                <a:moveTo>
                  <a:pt x="0" y="0"/>
                </a:moveTo>
                <a:lnTo>
                  <a:pt x="7713133" y="0"/>
                </a:lnTo>
                <a:lnTo>
                  <a:pt x="7713133" y="5272978"/>
                </a:lnTo>
                <a:lnTo>
                  <a:pt x="0" y="527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FA327B61-2489-CFE6-EE43-7951F0B40FE5}"/>
              </a:ext>
            </a:extLst>
          </p:cNvPr>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9">
              <a:alphaModFix amt="26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5B19CFCC-7490-84CA-ACCD-7743D61DFAF8}"/>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11">
              <a:alphaModFix amt="48000"/>
              <a:extLst>
                <a:ext uri="{96DAC541-7B7A-43D3-8B79-37D633B846F1}">
                  <asvg:svgBlip xmlns:asvg="http://schemas.microsoft.com/office/drawing/2016/SVG/main" r:embed="rId12"/>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7EF31A02-1271-F0E3-A482-2760D60E56E7}"/>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AE2B99BE-68D0-07AE-B5E7-80DBBD09B839}"/>
              </a:ext>
            </a:extLst>
          </p:cNvPr>
          <p:cNvSpPr txBox="1"/>
          <p:nvPr/>
        </p:nvSpPr>
        <p:spPr>
          <a:xfrm>
            <a:off x="1028700" y="2846012"/>
            <a:ext cx="7463227" cy="5193088"/>
          </a:xfrm>
          <a:prstGeom prst="rect">
            <a:avLst/>
          </a:prstGeom>
        </p:spPr>
        <p:txBody>
          <a:bodyPr lIns="0" tIns="0" rIns="0" bIns="0" rtlCol="0" anchor="t">
            <a:spAutoFit/>
          </a:bodyPr>
          <a:lstStyle/>
          <a:p>
            <a:pPr algn="l">
              <a:lnSpc>
                <a:spcPts val="3660"/>
              </a:lnSpc>
            </a:pPr>
            <a:r>
              <a:rPr lang="en-US" sz="3000" b="1" dirty="0">
                <a:solidFill>
                  <a:srgbClr val="1B1A17"/>
                </a:solidFill>
                <a:latin typeface="Quicksand Bold"/>
                <a:ea typeface="Quicksand Bold"/>
                <a:cs typeface="Quicksand Bold"/>
                <a:sym typeface="Quicksand Bold"/>
              </a:rPr>
              <a:t>The first step was to understand the underlying structure of our dataset.</a:t>
            </a:r>
          </a:p>
          <a:p>
            <a:pPr>
              <a:lnSpc>
                <a:spcPts val="3660"/>
              </a:lnSpc>
            </a:pPr>
            <a:r>
              <a:rPr lang="en-US" sz="3000" b="1" dirty="0">
                <a:solidFill>
                  <a:srgbClr val="1B1A17"/>
                </a:solidFill>
                <a:latin typeface="Quicksand Bold"/>
              </a:rPr>
              <a:t>We started by running descriptive statistics to get a comprehensive overview of our data. By looking at the mean and standard deviation, we were able to see the spread of the scores and identify any immediate data entry errors or extreme values that didn't make sense within the context of the project.</a:t>
            </a:r>
            <a:r>
              <a:rPr lang="en-US" sz="3000" b="1" dirty="0">
                <a:solidFill>
                  <a:srgbClr val="1B1A17"/>
                </a:solidFill>
                <a:latin typeface="Quicksand Bold"/>
                <a:sym typeface="Quicksand Bold"/>
              </a:rPr>
              <a:t> </a:t>
            </a:r>
          </a:p>
        </p:txBody>
      </p:sp>
    </p:spTree>
    <p:extLst>
      <p:ext uri="{BB962C8B-B14F-4D97-AF65-F5344CB8AC3E}">
        <p14:creationId xmlns:p14="http://schemas.microsoft.com/office/powerpoint/2010/main" val="25507193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59CD0-5AEB-5957-5EEA-07DAC2A535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4BEB6A-E8B6-5BC1-1116-FE02FDB54CA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7679FA4A-AACF-F00B-7AF4-D25140CC54AF}"/>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ABD44A8F-DF26-A26E-B05A-B7EAFD609CC2}"/>
              </a:ext>
            </a:extLst>
          </p:cNvPr>
          <p:cNvSpPr txBox="1"/>
          <p:nvPr/>
        </p:nvSpPr>
        <p:spPr>
          <a:xfrm>
            <a:off x="1038225" y="1209675"/>
            <a:ext cx="14026961" cy="1053302"/>
          </a:xfrm>
          <a:prstGeom prst="rect">
            <a:avLst/>
          </a:prstGeom>
        </p:spPr>
        <p:txBody>
          <a:bodyPr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Decision Tree for </a:t>
            </a:r>
            <a:r>
              <a:rPr lang="en-US" sz="8244" dirty="0" err="1">
                <a:solidFill>
                  <a:srgbClr val="1B1A17"/>
                </a:solidFill>
                <a:latin typeface="More Sugar"/>
                <a:ea typeface="More Sugar"/>
                <a:cs typeface="More Sugar"/>
                <a:sym typeface="More Sugar"/>
              </a:rPr>
              <a:t>pass_fail</a:t>
            </a:r>
            <a:endParaRPr lang="en-US" sz="8244" dirty="0">
              <a:solidFill>
                <a:srgbClr val="1B1A17"/>
              </a:solidFill>
              <a:latin typeface="More Sugar"/>
              <a:ea typeface="More Sugar"/>
              <a:cs typeface="More Sugar"/>
              <a:sym typeface="More Sugar"/>
            </a:endParaRPr>
          </a:p>
        </p:txBody>
      </p:sp>
      <p:pic>
        <p:nvPicPr>
          <p:cNvPr id="7" name="Picture 6" descr="A graph with different colored bars&#10;&#10;AI-generated content may be incorrect.">
            <a:extLst>
              <a:ext uri="{FF2B5EF4-FFF2-40B4-BE49-F238E27FC236}">
                <a16:creationId xmlns:a16="http://schemas.microsoft.com/office/drawing/2014/main" id="{E94442CD-74D8-8DB3-DB9E-905E5D4010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2332153"/>
            <a:ext cx="12393387" cy="7118252"/>
          </a:xfrm>
          <a:prstGeom prst="rect">
            <a:avLst/>
          </a:prstGeom>
        </p:spPr>
      </p:pic>
    </p:spTree>
    <p:extLst>
      <p:ext uri="{BB962C8B-B14F-4D97-AF65-F5344CB8AC3E}">
        <p14:creationId xmlns:p14="http://schemas.microsoft.com/office/powerpoint/2010/main" val="2287773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6B326-2744-9620-6D5D-98B5EE7F6F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E43CEFC-5569-7CB7-ABAD-7D97CA11B52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BE0FB8F0-4A65-3ACA-5D6B-6E0CF19BC9C7}"/>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E1FE5E39-323E-5BB5-E31F-8DE4249DFE3F}"/>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Random Forest for </a:t>
            </a:r>
            <a:r>
              <a:rPr lang="en-US" sz="8244" dirty="0" err="1">
                <a:solidFill>
                  <a:srgbClr val="1B1A17"/>
                </a:solidFill>
                <a:latin typeface="More Sugar"/>
                <a:ea typeface="More Sugar"/>
                <a:cs typeface="More Sugar"/>
                <a:sym typeface="More Sugar"/>
              </a:rPr>
              <a:t>final_grade</a:t>
            </a:r>
            <a:endParaRPr lang="en-US" sz="8244" dirty="0">
              <a:solidFill>
                <a:srgbClr val="1B1A17"/>
              </a:solidFill>
              <a:latin typeface="More Sugar"/>
              <a:ea typeface="More Sugar"/>
              <a:cs typeface="More Sugar"/>
              <a:sym typeface="More Sugar"/>
            </a:endParaRPr>
          </a:p>
        </p:txBody>
      </p:sp>
      <p:pic>
        <p:nvPicPr>
          <p:cNvPr id="8" name="Picture 7" descr="A graph and chart with numbers&#10;&#10;AI-generated content may be incorrect.">
            <a:extLst>
              <a:ext uri="{FF2B5EF4-FFF2-40B4-BE49-F238E27FC236}">
                <a16:creationId xmlns:a16="http://schemas.microsoft.com/office/drawing/2014/main" id="{755BF214-07B8-0E0B-4B62-FD26088C3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915" y="2256155"/>
            <a:ext cx="11486180" cy="7294599"/>
          </a:xfrm>
          <a:prstGeom prst="rect">
            <a:avLst/>
          </a:prstGeom>
        </p:spPr>
      </p:pic>
    </p:spTree>
    <p:extLst>
      <p:ext uri="{BB962C8B-B14F-4D97-AF65-F5344CB8AC3E}">
        <p14:creationId xmlns:p14="http://schemas.microsoft.com/office/powerpoint/2010/main" val="4015711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2B7BF-DDD9-1F5B-AB6D-A26F43FDF5B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81D185-FA19-8487-7C6C-A0FB50BCF3B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0773ECCA-2DBC-BD4D-0DBC-3B9A7A35A989}"/>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91A16962-4B8D-02D4-9AFB-BD738CC60979}"/>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Random Forest for </a:t>
            </a:r>
            <a:r>
              <a:rPr lang="en-US" sz="8244" dirty="0" err="1">
                <a:solidFill>
                  <a:srgbClr val="1B1A17"/>
                </a:solidFill>
                <a:latin typeface="More Sugar"/>
                <a:ea typeface="More Sugar"/>
                <a:cs typeface="More Sugar"/>
                <a:sym typeface="More Sugar"/>
              </a:rPr>
              <a:t>final_grade</a:t>
            </a:r>
            <a:endParaRPr lang="en-US" sz="8244" dirty="0">
              <a:solidFill>
                <a:srgbClr val="1B1A17"/>
              </a:solidFill>
              <a:latin typeface="More Sugar"/>
              <a:ea typeface="More Sugar"/>
              <a:cs typeface="More Sugar"/>
              <a:sym typeface="More Sugar"/>
            </a:endParaRPr>
          </a:p>
        </p:txBody>
      </p:sp>
      <p:pic>
        <p:nvPicPr>
          <p:cNvPr id="5" name="Picture 4" descr="A graph with different colored bars&#10;&#10;AI-generated content may be incorrect.">
            <a:extLst>
              <a:ext uri="{FF2B5EF4-FFF2-40B4-BE49-F238E27FC236}">
                <a16:creationId xmlns:a16="http://schemas.microsoft.com/office/drawing/2014/main" id="{3F32F915-6A2A-61D3-CBAF-91F0FE1B6F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280295"/>
            <a:ext cx="11203974" cy="6692900"/>
          </a:xfrm>
          <a:prstGeom prst="rect">
            <a:avLst/>
          </a:prstGeom>
        </p:spPr>
      </p:pic>
    </p:spTree>
    <p:extLst>
      <p:ext uri="{BB962C8B-B14F-4D97-AF65-F5344CB8AC3E}">
        <p14:creationId xmlns:p14="http://schemas.microsoft.com/office/powerpoint/2010/main" val="134639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48A5-00E7-3732-C507-E801B9A66E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C137EE-2439-DB6F-E436-8B68B109195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8B88D443-50A6-DDEC-7ACC-BE5F0C68B4D3}"/>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B55E331D-1245-658C-4D25-74D4B68672E6}"/>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err="1">
                <a:solidFill>
                  <a:srgbClr val="1B1A17"/>
                </a:solidFill>
                <a:latin typeface="More Sugar"/>
                <a:ea typeface="More Sugar"/>
                <a:cs typeface="More Sugar"/>
                <a:sym typeface="More Sugar"/>
              </a:rPr>
              <a:t>XGBoost</a:t>
            </a:r>
            <a:r>
              <a:rPr lang="en-US" sz="8244" dirty="0">
                <a:solidFill>
                  <a:srgbClr val="1B1A17"/>
                </a:solidFill>
                <a:latin typeface="More Sugar"/>
                <a:ea typeface="More Sugar"/>
                <a:cs typeface="More Sugar"/>
                <a:sym typeface="More Sugar"/>
              </a:rPr>
              <a:t> for </a:t>
            </a:r>
            <a:r>
              <a:rPr lang="en-US" sz="8244" dirty="0" err="1">
                <a:solidFill>
                  <a:srgbClr val="1B1A17"/>
                </a:solidFill>
                <a:latin typeface="More Sugar"/>
                <a:ea typeface="More Sugar"/>
                <a:cs typeface="More Sugar"/>
                <a:sym typeface="More Sugar"/>
              </a:rPr>
              <a:t>final_grade</a:t>
            </a:r>
            <a:endParaRPr lang="en-US" sz="8244" dirty="0">
              <a:solidFill>
                <a:srgbClr val="1B1A17"/>
              </a:solidFill>
              <a:latin typeface="More Sugar"/>
              <a:ea typeface="More Sugar"/>
              <a:cs typeface="More Sugar"/>
              <a:sym typeface="More Sugar"/>
            </a:endParaRPr>
          </a:p>
        </p:txBody>
      </p:sp>
      <p:pic>
        <p:nvPicPr>
          <p:cNvPr id="7" name="Picture 6" descr="A screenshot of a graph&#10;&#10;AI-generated content may be incorrect.">
            <a:extLst>
              <a:ext uri="{FF2B5EF4-FFF2-40B4-BE49-F238E27FC236}">
                <a16:creationId xmlns:a16="http://schemas.microsoft.com/office/drawing/2014/main" id="{DE8C88D0-AE9C-2B3A-217C-FA10175FF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197959"/>
            <a:ext cx="11440603" cy="6931872"/>
          </a:xfrm>
          <a:prstGeom prst="rect">
            <a:avLst/>
          </a:prstGeom>
        </p:spPr>
      </p:pic>
    </p:spTree>
    <p:extLst>
      <p:ext uri="{BB962C8B-B14F-4D97-AF65-F5344CB8AC3E}">
        <p14:creationId xmlns:p14="http://schemas.microsoft.com/office/powerpoint/2010/main" val="13647535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20074-8673-B125-1A36-94BA018E310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D4B1327-89D3-FC8B-FD96-5F89458464D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8FF08D84-8F66-211B-80E3-54D2123793DF}"/>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E55E2230-DCF2-77A6-6E58-1B98AB195B8E}"/>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err="1">
                <a:solidFill>
                  <a:srgbClr val="1B1A17"/>
                </a:solidFill>
                <a:latin typeface="More Sugar"/>
                <a:ea typeface="More Sugar"/>
                <a:cs typeface="More Sugar"/>
                <a:sym typeface="More Sugar"/>
              </a:rPr>
              <a:t>XGBoost</a:t>
            </a:r>
            <a:r>
              <a:rPr lang="en-US" sz="8244" dirty="0">
                <a:solidFill>
                  <a:srgbClr val="1B1A17"/>
                </a:solidFill>
                <a:latin typeface="More Sugar"/>
                <a:ea typeface="More Sugar"/>
                <a:cs typeface="More Sugar"/>
                <a:sym typeface="More Sugar"/>
              </a:rPr>
              <a:t> for </a:t>
            </a:r>
            <a:r>
              <a:rPr lang="en-US" sz="8244" dirty="0" err="1">
                <a:solidFill>
                  <a:srgbClr val="1B1A17"/>
                </a:solidFill>
                <a:latin typeface="More Sugar"/>
                <a:ea typeface="More Sugar"/>
                <a:cs typeface="More Sugar"/>
                <a:sym typeface="More Sugar"/>
              </a:rPr>
              <a:t>final_grade</a:t>
            </a:r>
            <a:endParaRPr lang="en-US" sz="8244" dirty="0">
              <a:solidFill>
                <a:srgbClr val="1B1A17"/>
              </a:solidFill>
              <a:latin typeface="More Sugar"/>
              <a:ea typeface="More Sugar"/>
              <a:cs typeface="More Sugar"/>
              <a:sym typeface="More Sugar"/>
            </a:endParaRPr>
          </a:p>
        </p:txBody>
      </p:sp>
      <p:pic>
        <p:nvPicPr>
          <p:cNvPr id="5" name="Picture 4" descr="A graph with different colored bars&#10;&#10;AI-generated content may be incorrect.">
            <a:extLst>
              <a:ext uri="{FF2B5EF4-FFF2-40B4-BE49-F238E27FC236}">
                <a16:creationId xmlns:a16="http://schemas.microsoft.com/office/drawing/2014/main" id="{F8DC6DF5-AF25-2C1B-7753-3900A7DB5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2262977"/>
            <a:ext cx="12019966" cy="6814348"/>
          </a:xfrm>
          <a:prstGeom prst="rect">
            <a:avLst/>
          </a:prstGeom>
        </p:spPr>
      </p:pic>
    </p:spTree>
    <p:extLst>
      <p:ext uri="{BB962C8B-B14F-4D97-AF65-F5344CB8AC3E}">
        <p14:creationId xmlns:p14="http://schemas.microsoft.com/office/powerpoint/2010/main" val="1492072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232BF-0EB6-0067-ACB9-D982153155D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FAD84A-75F8-5725-4DB5-A6E4F5AF243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439D3218-B02B-E002-93E6-4D3370F4E3B6}"/>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1C386219-9043-4C9D-275E-B8853AF9302B}"/>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Decision tree for </a:t>
            </a:r>
            <a:r>
              <a:rPr lang="en-US" sz="8244" dirty="0" err="1">
                <a:solidFill>
                  <a:srgbClr val="1B1A17"/>
                </a:solidFill>
                <a:latin typeface="More Sugar"/>
                <a:ea typeface="More Sugar"/>
                <a:cs typeface="More Sugar"/>
                <a:sym typeface="More Sugar"/>
              </a:rPr>
              <a:t>final_grade</a:t>
            </a:r>
            <a:endParaRPr lang="en-US" sz="8244" dirty="0">
              <a:solidFill>
                <a:srgbClr val="1B1A17"/>
              </a:solidFill>
              <a:latin typeface="More Sugar"/>
              <a:ea typeface="More Sugar"/>
              <a:cs typeface="More Sugar"/>
              <a:sym typeface="More Sugar"/>
            </a:endParaRPr>
          </a:p>
        </p:txBody>
      </p:sp>
      <p:pic>
        <p:nvPicPr>
          <p:cNvPr id="7" name="Picture 6" descr="A graph and chart with numbers&#10;&#10;AI-generated content may be incorrect.">
            <a:extLst>
              <a:ext uri="{FF2B5EF4-FFF2-40B4-BE49-F238E27FC236}">
                <a16:creationId xmlns:a16="http://schemas.microsoft.com/office/drawing/2014/main" id="{7B8E53C2-0C6C-4706-76A7-2A77B9F70B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2388944"/>
            <a:ext cx="11395418" cy="6849183"/>
          </a:xfrm>
          <a:prstGeom prst="rect">
            <a:avLst/>
          </a:prstGeom>
        </p:spPr>
      </p:pic>
    </p:spTree>
    <p:extLst>
      <p:ext uri="{BB962C8B-B14F-4D97-AF65-F5344CB8AC3E}">
        <p14:creationId xmlns:p14="http://schemas.microsoft.com/office/powerpoint/2010/main" val="3998668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5675A-9EC6-E733-E189-278C0032E1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5AD2B6-8BB2-C07C-D508-0F732A18046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88A79550-C020-DB8C-DD84-830E4E0ACA8B}"/>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C2F929E8-CA0C-2B92-982B-C4A685306BCA}"/>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Decision tree for </a:t>
            </a:r>
            <a:r>
              <a:rPr lang="en-US" sz="8244" dirty="0" err="1">
                <a:solidFill>
                  <a:srgbClr val="1B1A17"/>
                </a:solidFill>
                <a:latin typeface="More Sugar"/>
                <a:ea typeface="More Sugar"/>
                <a:cs typeface="More Sugar"/>
                <a:sym typeface="More Sugar"/>
              </a:rPr>
              <a:t>final_grade</a:t>
            </a:r>
            <a:endParaRPr lang="en-US" sz="8244" dirty="0">
              <a:solidFill>
                <a:srgbClr val="1B1A17"/>
              </a:solidFill>
              <a:latin typeface="More Sugar"/>
              <a:ea typeface="More Sugar"/>
              <a:cs typeface="More Sugar"/>
              <a:sym typeface="More Sugar"/>
            </a:endParaRPr>
          </a:p>
        </p:txBody>
      </p:sp>
      <p:pic>
        <p:nvPicPr>
          <p:cNvPr id="5" name="Picture 4" descr="A graph with different colored bars&#10;&#10;AI-generated content may be incorrect.">
            <a:extLst>
              <a:ext uri="{FF2B5EF4-FFF2-40B4-BE49-F238E27FC236}">
                <a16:creationId xmlns:a16="http://schemas.microsoft.com/office/drawing/2014/main" id="{8C74C5B4-D5C1-6B21-5E82-FF8CBA4E1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04" y="2259513"/>
            <a:ext cx="11985991" cy="6892707"/>
          </a:xfrm>
          <a:prstGeom prst="rect">
            <a:avLst/>
          </a:prstGeom>
        </p:spPr>
      </p:pic>
    </p:spTree>
    <p:extLst>
      <p:ext uri="{BB962C8B-B14F-4D97-AF65-F5344CB8AC3E}">
        <p14:creationId xmlns:p14="http://schemas.microsoft.com/office/powerpoint/2010/main" val="7011736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D63A0-4581-623C-FD8B-2D3275CFDC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F8B42D-92F7-D542-966A-0DD876B11572}"/>
              </a:ext>
            </a:extLst>
          </p:cNvPr>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5C7C5792-5E5B-F077-25E1-D0E509B38AA8}"/>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40448E14-7EA0-C9FB-5A08-737450BEC036}"/>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AdaBoost for </a:t>
            </a:r>
            <a:r>
              <a:rPr lang="en-US" sz="8244" dirty="0" err="1">
                <a:solidFill>
                  <a:srgbClr val="1B1A17"/>
                </a:solidFill>
                <a:latin typeface="More Sugar"/>
                <a:ea typeface="More Sugar"/>
                <a:cs typeface="More Sugar"/>
                <a:sym typeface="More Sugar"/>
              </a:rPr>
              <a:t>final_score</a:t>
            </a:r>
            <a:endParaRPr lang="en-US" sz="8244" dirty="0">
              <a:solidFill>
                <a:srgbClr val="1B1A17"/>
              </a:solidFill>
              <a:latin typeface="More Sugar"/>
              <a:ea typeface="More Sugar"/>
              <a:cs typeface="More Sugar"/>
              <a:sym typeface="More Sugar"/>
            </a:endParaRPr>
          </a:p>
        </p:txBody>
      </p:sp>
      <p:pic>
        <p:nvPicPr>
          <p:cNvPr id="7" name="Picture 6" descr="A graph with orange lines&#10;&#10;AI-generated content may be incorrect.">
            <a:extLst>
              <a:ext uri="{FF2B5EF4-FFF2-40B4-BE49-F238E27FC236}">
                <a16:creationId xmlns:a16="http://schemas.microsoft.com/office/drawing/2014/main" id="{58ABCAA8-140E-9B16-4B07-2D2B65519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474" y="2803419"/>
            <a:ext cx="8331141" cy="6087615"/>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63C8322E-9ADC-BB5C-C92E-753465CA1F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01385" y="3168474"/>
            <a:ext cx="8506501" cy="4946825"/>
          </a:xfrm>
          <a:prstGeom prst="rect">
            <a:avLst/>
          </a:prstGeom>
        </p:spPr>
      </p:pic>
    </p:spTree>
    <p:extLst>
      <p:ext uri="{BB962C8B-B14F-4D97-AF65-F5344CB8AC3E}">
        <p14:creationId xmlns:p14="http://schemas.microsoft.com/office/powerpoint/2010/main" val="22325933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80BFD-6C4E-CF38-2275-17C8B6B71B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726EDB9-1C69-CC48-6A3B-07EF2906B9B1}"/>
              </a:ext>
            </a:extLst>
          </p:cNvPr>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D75ECC4A-3961-6934-25D2-04922BF1400D}"/>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0D6DE757-2797-889F-B023-C891D9BBBE44}"/>
              </a:ext>
            </a:extLst>
          </p:cNvPr>
          <p:cNvSpPr txBox="1"/>
          <p:nvPr/>
        </p:nvSpPr>
        <p:spPr>
          <a:xfrm>
            <a:off x="1038225" y="1209675"/>
            <a:ext cx="15116175" cy="2053575"/>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Ridge Regression for </a:t>
            </a:r>
            <a:r>
              <a:rPr lang="en-US" sz="8244" dirty="0" err="1">
                <a:solidFill>
                  <a:srgbClr val="1B1A17"/>
                </a:solidFill>
                <a:latin typeface="More Sugar"/>
                <a:ea typeface="More Sugar"/>
                <a:cs typeface="More Sugar"/>
                <a:sym typeface="More Sugar"/>
              </a:rPr>
              <a:t>final_score</a:t>
            </a:r>
            <a:endParaRPr lang="en-US" sz="8244" dirty="0">
              <a:solidFill>
                <a:srgbClr val="1B1A17"/>
              </a:solidFill>
              <a:latin typeface="More Sugar"/>
              <a:ea typeface="More Sugar"/>
              <a:cs typeface="More Sugar"/>
              <a:sym typeface="More Sugar"/>
            </a:endParaRPr>
          </a:p>
        </p:txBody>
      </p:sp>
      <p:pic>
        <p:nvPicPr>
          <p:cNvPr id="5" name="Picture 4" descr="A graph with a blue line with Ryugyong Hotel in the background&#10;&#10;AI-generated content may be incorrect.">
            <a:extLst>
              <a:ext uri="{FF2B5EF4-FFF2-40B4-BE49-F238E27FC236}">
                <a16:creationId xmlns:a16="http://schemas.microsoft.com/office/drawing/2014/main" id="{BAC269F7-465F-5A0F-707E-A6C1B684B4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3114101"/>
            <a:ext cx="8788400" cy="6621605"/>
          </a:xfrm>
          <a:prstGeom prst="rect">
            <a:avLst/>
          </a:prstGeom>
        </p:spPr>
      </p:pic>
    </p:spTree>
    <p:extLst>
      <p:ext uri="{BB962C8B-B14F-4D97-AF65-F5344CB8AC3E}">
        <p14:creationId xmlns:p14="http://schemas.microsoft.com/office/powerpoint/2010/main" val="216148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03914-7981-9412-F6D6-1BC3D8C917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6CC074-3557-B049-B5E0-6C6954205586}"/>
              </a:ext>
            </a:extLst>
          </p:cNvPr>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FB7835EC-12AA-06B4-2BE5-3A30D7BDD59D}"/>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0A7B3F4B-3896-A679-EFFF-7D02BF880DA2}"/>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Random Forest for </a:t>
            </a:r>
            <a:r>
              <a:rPr lang="en-US" sz="8244" dirty="0" err="1">
                <a:solidFill>
                  <a:srgbClr val="1B1A17"/>
                </a:solidFill>
                <a:latin typeface="More Sugar"/>
                <a:ea typeface="More Sugar"/>
                <a:cs typeface="More Sugar"/>
                <a:sym typeface="More Sugar"/>
              </a:rPr>
              <a:t>final_score</a:t>
            </a:r>
            <a:endParaRPr lang="en-US" sz="8244" dirty="0">
              <a:solidFill>
                <a:srgbClr val="1B1A17"/>
              </a:solidFill>
              <a:latin typeface="More Sugar"/>
              <a:ea typeface="More Sugar"/>
              <a:cs typeface="More Sugar"/>
              <a:sym typeface="More Sugar"/>
            </a:endParaRPr>
          </a:p>
        </p:txBody>
      </p:sp>
      <p:pic>
        <p:nvPicPr>
          <p:cNvPr id="7" name="Picture 6" descr="A green and white graph&#10;&#10;AI-generated content may be incorrect.">
            <a:extLst>
              <a:ext uri="{FF2B5EF4-FFF2-40B4-BE49-F238E27FC236}">
                <a16:creationId xmlns:a16="http://schemas.microsoft.com/office/drawing/2014/main" id="{B0C6D5D6-004B-4775-0D6C-BCB5E21C51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2262977"/>
            <a:ext cx="10055186" cy="7396527"/>
          </a:xfrm>
          <a:prstGeom prst="rect">
            <a:avLst/>
          </a:prstGeom>
        </p:spPr>
      </p:pic>
    </p:spTree>
    <p:extLst>
      <p:ext uri="{BB962C8B-B14F-4D97-AF65-F5344CB8AC3E}">
        <p14:creationId xmlns:p14="http://schemas.microsoft.com/office/powerpoint/2010/main" val="3915980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2A6E6-7FBB-BA1B-B20F-66589EFCFA4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E6887A-BE41-92D4-704F-689CC9804B5E}"/>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7" name="Freeform 7">
            <a:extLst>
              <a:ext uri="{FF2B5EF4-FFF2-40B4-BE49-F238E27FC236}">
                <a16:creationId xmlns:a16="http://schemas.microsoft.com/office/drawing/2014/main" id="{B26A5FDC-199F-08A7-40CC-3D416A943651}"/>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9904BB3C-496A-D54D-4E9A-0C763E7BFA5B}"/>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1FB4F32B-F6E8-B8B8-8BD6-9F3D66C33957}"/>
              </a:ext>
            </a:extLst>
          </p:cNvPr>
          <p:cNvSpPr txBox="1"/>
          <p:nvPr/>
        </p:nvSpPr>
        <p:spPr>
          <a:xfrm>
            <a:off x="1028700" y="2846012"/>
            <a:ext cx="7463227" cy="3769622"/>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rPr>
              <a:t>Visualizing the distribution was key. We plotted the scores to see if they followed a normal or if they were skewed. Understanding this distribution informed our later decisions on whether to use specific scaling methods or transformations to make the data more 'model-friendly'.</a:t>
            </a:r>
            <a:endParaRPr lang="en-US" sz="3000" b="1" dirty="0">
              <a:solidFill>
                <a:srgbClr val="1B1A17"/>
              </a:solidFill>
              <a:latin typeface="Quicksand Bold"/>
              <a:sym typeface="Quicksand Bold"/>
            </a:endParaRPr>
          </a:p>
        </p:txBody>
      </p:sp>
      <p:pic>
        <p:nvPicPr>
          <p:cNvPr id="11" name="Picture 10" descr="A diagram of a distribution of scores with Ryugyong Hotel in the background&#10;&#10;AI-generated content may be incorrect.">
            <a:extLst>
              <a:ext uri="{FF2B5EF4-FFF2-40B4-BE49-F238E27FC236}">
                <a16:creationId xmlns:a16="http://schemas.microsoft.com/office/drawing/2014/main" id="{911D342B-48BB-4620-5964-058F4AC0D0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4400" y="4878833"/>
            <a:ext cx="9677400" cy="5217667"/>
          </a:xfrm>
          <a:prstGeom prst="rect">
            <a:avLst/>
          </a:prstGeom>
        </p:spPr>
      </p:pic>
    </p:spTree>
    <p:extLst>
      <p:ext uri="{BB962C8B-B14F-4D97-AF65-F5344CB8AC3E}">
        <p14:creationId xmlns:p14="http://schemas.microsoft.com/office/powerpoint/2010/main" val="3766083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F948B-1491-1E7E-090A-A187063A5C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0BEDEB-660D-1422-66D0-4FD34626C788}"/>
              </a:ext>
            </a:extLst>
          </p:cNvPr>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40D77801-C83C-BDBD-A50E-E56809E4BD8A}"/>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9EA95BAD-25D9-648A-AE9B-802218817BC4}"/>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Random Forest for </a:t>
            </a:r>
            <a:r>
              <a:rPr lang="en-US" sz="8244" dirty="0" err="1">
                <a:solidFill>
                  <a:srgbClr val="1B1A17"/>
                </a:solidFill>
                <a:latin typeface="More Sugar"/>
                <a:ea typeface="More Sugar"/>
                <a:cs typeface="More Sugar"/>
                <a:sym typeface="More Sugar"/>
              </a:rPr>
              <a:t>final_score</a:t>
            </a:r>
            <a:endParaRPr lang="en-US" sz="8244" dirty="0">
              <a:solidFill>
                <a:srgbClr val="1B1A17"/>
              </a:solidFill>
              <a:latin typeface="More Sugar"/>
              <a:ea typeface="More Sugar"/>
              <a:cs typeface="More Sugar"/>
              <a:sym typeface="More Sugar"/>
            </a:endParaRPr>
          </a:p>
        </p:txBody>
      </p:sp>
      <p:pic>
        <p:nvPicPr>
          <p:cNvPr id="5" name="Picture 4" descr="A graph with different colored bars&#10;&#10;AI-generated content may be incorrect.">
            <a:extLst>
              <a:ext uri="{FF2B5EF4-FFF2-40B4-BE49-F238E27FC236}">
                <a16:creationId xmlns:a16="http://schemas.microsoft.com/office/drawing/2014/main" id="{AFB12B9E-A215-B4C8-521C-1D62C353BD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9000" y="2583294"/>
            <a:ext cx="11074034" cy="6494031"/>
          </a:xfrm>
          <a:prstGeom prst="rect">
            <a:avLst/>
          </a:prstGeom>
        </p:spPr>
      </p:pic>
    </p:spTree>
    <p:extLst>
      <p:ext uri="{BB962C8B-B14F-4D97-AF65-F5344CB8AC3E}">
        <p14:creationId xmlns:p14="http://schemas.microsoft.com/office/powerpoint/2010/main" val="28703932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DB4DA-58CC-D5D9-E50E-903ABB5A21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68A6F8-7999-946E-D187-3608F3547805}"/>
              </a:ext>
            </a:extLst>
          </p:cNvPr>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B1C086EA-B728-6681-2F9B-5ECC7417F802}"/>
              </a:ext>
            </a:extLst>
          </p:cNvPr>
          <p:cNvSpPr/>
          <p:nvPr/>
        </p:nvSpPr>
        <p:spPr>
          <a:xfrm>
            <a:off x="1038225" y="663217"/>
            <a:ext cx="16035561" cy="8863292"/>
          </a:xfrm>
          <a:custGeom>
            <a:avLst/>
            <a:gdLst/>
            <a:ahLst/>
            <a:cxnLst/>
            <a:rect l="l" t="t" r="r" b="b"/>
            <a:pathLst>
              <a:path w="16035561" h="8863292">
                <a:moveTo>
                  <a:pt x="0" y="0"/>
                </a:moveTo>
                <a:lnTo>
                  <a:pt x="16035561" y="0"/>
                </a:lnTo>
                <a:lnTo>
                  <a:pt x="16035561" y="8863292"/>
                </a:lnTo>
                <a:lnTo>
                  <a:pt x="0" y="8863292"/>
                </a:lnTo>
                <a:lnTo>
                  <a:pt x="0" y="0"/>
                </a:lnTo>
                <a:close/>
              </a:path>
            </a:pathLst>
          </a:custGeom>
          <a:blipFill>
            <a:blip r:embed="rId3">
              <a:alphaModFix amt="15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a:extLst>
              <a:ext uri="{FF2B5EF4-FFF2-40B4-BE49-F238E27FC236}">
                <a16:creationId xmlns:a16="http://schemas.microsoft.com/office/drawing/2014/main" id="{F18DCF5D-651E-24E8-68BB-57E708563A57}"/>
              </a:ext>
            </a:extLst>
          </p:cNvPr>
          <p:cNvSpPr txBox="1"/>
          <p:nvPr/>
        </p:nvSpPr>
        <p:spPr>
          <a:xfrm>
            <a:off x="1038225" y="1209675"/>
            <a:ext cx="15116175" cy="1053302"/>
          </a:xfrm>
          <a:prstGeom prst="rect">
            <a:avLst/>
          </a:prstGeom>
        </p:spPr>
        <p:txBody>
          <a:bodyPr wrap="square" lIns="0" tIns="0" rIns="0" bIns="0" rtlCol="0" anchor="t">
            <a:spAutoFit/>
          </a:bodyPr>
          <a:lstStyle/>
          <a:p>
            <a:pPr algn="l">
              <a:lnSpc>
                <a:spcPts val="7832"/>
              </a:lnSpc>
            </a:pPr>
            <a:r>
              <a:rPr lang="en-US" sz="8244" dirty="0">
                <a:solidFill>
                  <a:srgbClr val="1B1A17"/>
                </a:solidFill>
                <a:latin typeface="More Sugar"/>
                <a:ea typeface="More Sugar"/>
                <a:cs typeface="More Sugar"/>
                <a:sym typeface="More Sugar"/>
              </a:rPr>
              <a:t>SVR for </a:t>
            </a:r>
            <a:r>
              <a:rPr lang="en-US" sz="8244" dirty="0" err="1">
                <a:solidFill>
                  <a:srgbClr val="1B1A17"/>
                </a:solidFill>
                <a:latin typeface="More Sugar"/>
                <a:ea typeface="More Sugar"/>
                <a:cs typeface="More Sugar"/>
                <a:sym typeface="More Sugar"/>
              </a:rPr>
              <a:t>final_score</a:t>
            </a:r>
            <a:endParaRPr lang="en-US" sz="8244" dirty="0">
              <a:solidFill>
                <a:srgbClr val="1B1A17"/>
              </a:solidFill>
              <a:latin typeface="More Sugar"/>
              <a:ea typeface="More Sugar"/>
              <a:cs typeface="More Sugar"/>
              <a:sym typeface="More Sugar"/>
            </a:endParaRPr>
          </a:p>
        </p:txBody>
      </p:sp>
      <p:pic>
        <p:nvPicPr>
          <p:cNvPr id="7" name="Picture 6" descr="A graph with a pink line&#10;&#10;AI-generated content may be incorrect.">
            <a:extLst>
              <a:ext uri="{FF2B5EF4-FFF2-40B4-BE49-F238E27FC236}">
                <a16:creationId xmlns:a16="http://schemas.microsoft.com/office/drawing/2014/main" id="{89621F89-4D07-DFF2-90DF-227F11A887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01045" y="2248940"/>
            <a:ext cx="9885909" cy="7138909"/>
          </a:xfrm>
          <a:prstGeom prst="rect">
            <a:avLst/>
          </a:prstGeom>
        </p:spPr>
      </p:pic>
    </p:spTree>
    <p:extLst>
      <p:ext uri="{BB962C8B-B14F-4D97-AF65-F5344CB8AC3E}">
        <p14:creationId xmlns:p14="http://schemas.microsoft.com/office/powerpoint/2010/main" val="30910637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9626615" y="-1466946"/>
            <a:ext cx="10002023" cy="8638110"/>
          </a:xfrm>
          <a:custGeom>
            <a:avLst/>
            <a:gdLst/>
            <a:ahLst/>
            <a:cxnLst/>
            <a:rect l="l" t="t" r="r" b="b"/>
            <a:pathLst>
              <a:path w="10002023" h="8638110">
                <a:moveTo>
                  <a:pt x="0" y="0"/>
                </a:moveTo>
                <a:lnTo>
                  <a:pt x="10002023" y="0"/>
                </a:lnTo>
                <a:lnTo>
                  <a:pt x="10002023" y="8638111"/>
                </a:lnTo>
                <a:lnTo>
                  <a:pt x="0" y="8638111"/>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en-EG"/>
          </a:p>
        </p:txBody>
      </p:sp>
      <p:sp>
        <p:nvSpPr>
          <p:cNvPr id="5" name="Freeform 5"/>
          <p:cNvSpPr/>
          <p:nvPr/>
        </p:nvSpPr>
        <p:spPr>
          <a:xfrm>
            <a:off x="9349669" y="6052184"/>
            <a:ext cx="8009107" cy="4234816"/>
          </a:xfrm>
          <a:custGeom>
            <a:avLst/>
            <a:gdLst/>
            <a:ahLst/>
            <a:cxnLst/>
            <a:rect l="l" t="t" r="r" b="b"/>
            <a:pathLst>
              <a:path w="8009107" h="4234816">
                <a:moveTo>
                  <a:pt x="0" y="0"/>
                </a:moveTo>
                <a:lnTo>
                  <a:pt x="8009107" y="0"/>
                </a:lnTo>
                <a:lnTo>
                  <a:pt x="8009107" y="4234816"/>
                </a:lnTo>
                <a:lnTo>
                  <a:pt x="0" y="4234816"/>
                </a:lnTo>
                <a:lnTo>
                  <a:pt x="0" y="0"/>
                </a:lnTo>
                <a:close/>
              </a:path>
            </a:pathLst>
          </a:custGeom>
          <a:blipFill>
            <a:blip r:embed="rId5"/>
            <a:stretch>
              <a:fillRect/>
            </a:stretch>
          </a:blipFill>
        </p:spPr>
        <p:txBody>
          <a:bodyPr/>
          <a:lstStyle/>
          <a:p>
            <a:endParaRPr lang="en-EG"/>
          </a:p>
        </p:txBody>
      </p:sp>
      <p:sp>
        <p:nvSpPr>
          <p:cNvPr id="6" name="TextBox 6"/>
          <p:cNvSpPr txBox="1"/>
          <p:nvPr/>
        </p:nvSpPr>
        <p:spPr>
          <a:xfrm>
            <a:off x="1066800" y="262785"/>
            <a:ext cx="11677890" cy="3795591"/>
          </a:xfrm>
          <a:prstGeom prst="rect">
            <a:avLst/>
          </a:prstGeom>
        </p:spPr>
        <p:txBody>
          <a:bodyPr wrap="square" lIns="0" tIns="0" rIns="0" bIns="0" rtlCol="0" anchor="t">
            <a:spAutoFit/>
          </a:bodyPr>
          <a:lstStyle/>
          <a:p>
            <a:pPr algn="just">
              <a:lnSpc>
                <a:spcPts val="9684"/>
              </a:lnSpc>
            </a:pPr>
            <a:r>
              <a:rPr lang="en-US" sz="10194" dirty="0">
                <a:solidFill>
                  <a:srgbClr val="1B1A17"/>
                </a:solidFill>
                <a:latin typeface="More Sugar"/>
                <a:ea typeface="More Sugar"/>
                <a:cs typeface="More Sugar"/>
                <a:sym typeface="More Sugar"/>
              </a:rPr>
              <a:t>Model performance comparison table </a:t>
            </a:r>
          </a:p>
        </p:txBody>
      </p:sp>
      <p:graphicFrame>
        <p:nvGraphicFramePr>
          <p:cNvPr id="13" name="Table 12">
            <a:extLst>
              <a:ext uri="{FF2B5EF4-FFF2-40B4-BE49-F238E27FC236}">
                <a16:creationId xmlns:a16="http://schemas.microsoft.com/office/drawing/2014/main" id="{E4F837F5-18C0-099C-20F5-D9E2B5AAAB03}"/>
              </a:ext>
            </a:extLst>
          </p:cNvPr>
          <p:cNvGraphicFramePr>
            <a:graphicFrameLocks noGrp="1"/>
          </p:cNvGraphicFramePr>
          <p:nvPr>
            <p:extLst>
              <p:ext uri="{D42A27DB-BD31-4B8C-83A1-F6EECF244321}">
                <p14:modId xmlns:p14="http://schemas.microsoft.com/office/powerpoint/2010/main" val="1671326282"/>
              </p:ext>
            </p:extLst>
          </p:nvPr>
        </p:nvGraphicFramePr>
        <p:xfrm>
          <a:off x="1066800" y="4222116"/>
          <a:ext cx="8915400" cy="5487724"/>
        </p:xfrm>
        <a:graphic>
          <a:graphicData uri="http://schemas.openxmlformats.org/drawingml/2006/table">
            <a:tbl>
              <a:tblPr/>
              <a:tblGrid>
                <a:gridCol w="1783080">
                  <a:extLst>
                    <a:ext uri="{9D8B030D-6E8A-4147-A177-3AD203B41FA5}">
                      <a16:colId xmlns:a16="http://schemas.microsoft.com/office/drawing/2014/main" val="590526127"/>
                    </a:ext>
                  </a:extLst>
                </a:gridCol>
                <a:gridCol w="1783080">
                  <a:extLst>
                    <a:ext uri="{9D8B030D-6E8A-4147-A177-3AD203B41FA5}">
                      <a16:colId xmlns:a16="http://schemas.microsoft.com/office/drawing/2014/main" val="1939553220"/>
                    </a:ext>
                  </a:extLst>
                </a:gridCol>
                <a:gridCol w="1783080">
                  <a:extLst>
                    <a:ext uri="{9D8B030D-6E8A-4147-A177-3AD203B41FA5}">
                      <a16:colId xmlns:a16="http://schemas.microsoft.com/office/drawing/2014/main" val="4175776402"/>
                    </a:ext>
                  </a:extLst>
                </a:gridCol>
                <a:gridCol w="1783080">
                  <a:extLst>
                    <a:ext uri="{9D8B030D-6E8A-4147-A177-3AD203B41FA5}">
                      <a16:colId xmlns:a16="http://schemas.microsoft.com/office/drawing/2014/main" val="1396373825"/>
                    </a:ext>
                  </a:extLst>
                </a:gridCol>
                <a:gridCol w="1783080">
                  <a:extLst>
                    <a:ext uri="{9D8B030D-6E8A-4147-A177-3AD203B41FA5}">
                      <a16:colId xmlns:a16="http://schemas.microsoft.com/office/drawing/2014/main" val="3437524682"/>
                    </a:ext>
                  </a:extLst>
                </a:gridCol>
              </a:tblGrid>
              <a:tr h="432382">
                <a:tc>
                  <a:txBody>
                    <a:bodyPr/>
                    <a:lstStyle/>
                    <a:p>
                      <a:pPr>
                        <a:buNone/>
                      </a:pPr>
                      <a:r>
                        <a:rPr lang="en-US" b="1">
                          <a:effectLst/>
                          <a:latin typeface="Calibri" panose="020F0502020204030204" pitchFamily="34" charset="0"/>
                          <a:cs typeface="Calibri" panose="020F0502020204030204" pitchFamily="34" charset="0"/>
                        </a:rPr>
                        <a:t>Model</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a:effectLst/>
                          <a:latin typeface="Calibri" panose="020F0502020204030204" pitchFamily="34" charset="0"/>
                          <a:cs typeface="Calibri" panose="020F0502020204030204" pitchFamily="34" charset="0"/>
                        </a:rPr>
                        <a:t>Accuracy</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a:effectLst/>
                          <a:latin typeface="Calibri" panose="020F0502020204030204" pitchFamily="34" charset="0"/>
                          <a:cs typeface="Calibri" panose="020F0502020204030204" pitchFamily="34" charset="0"/>
                        </a:rPr>
                        <a:t>Precision</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a:effectLst/>
                          <a:latin typeface="Calibri" panose="020F0502020204030204" pitchFamily="34" charset="0"/>
                          <a:cs typeface="Calibri" panose="020F0502020204030204" pitchFamily="34" charset="0"/>
                        </a:rPr>
                        <a:t>Recall</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a:effectLst/>
                          <a:latin typeface="Calibri" panose="020F0502020204030204" pitchFamily="34" charset="0"/>
                          <a:cs typeface="Calibri" panose="020F0502020204030204" pitchFamily="34" charset="0"/>
                        </a:rPr>
                        <a:t>F1-Score</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34092978"/>
                  </a:ext>
                </a:extLst>
              </a:tr>
              <a:tr h="1080955">
                <a:tc>
                  <a:txBody>
                    <a:bodyPr/>
                    <a:lstStyle/>
                    <a:p>
                      <a:pPr>
                        <a:buNone/>
                      </a:pPr>
                      <a:r>
                        <a:rPr lang="en-US" b="1" dirty="0">
                          <a:effectLst/>
                          <a:latin typeface="Calibri" panose="020F0502020204030204" pitchFamily="34" charset="0"/>
                          <a:cs typeface="Calibri" panose="020F0502020204030204" pitchFamily="34" charset="0"/>
                        </a:rPr>
                        <a:t>Binary Logistic Regression for </a:t>
                      </a:r>
                      <a:r>
                        <a:rPr lang="en-US" b="1" dirty="0" err="1">
                          <a:effectLst/>
                          <a:latin typeface="Calibri" panose="020F0502020204030204" pitchFamily="34" charset="0"/>
                          <a:cs typeface="Calibri" panose="020F0502020204030204" pitchFamily="34" charset="0"/>
                        </a:rPr>
                        <a:t>pass_fail</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0.8725</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0.9909</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0.8725</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0.9279</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5334883"/>
                  </a:ext>
                </a:extLst>
              </a:tr>
              <a:tr h="1080955">
                <a:tc>
                  <a:txBody>
                    <a:bodyPr/>
                    <a:lstStyle/>
                    <a:p>
                      <a:pPr>
                        <a:buNone/>
                      </a:pPr>
                      <a:r>
                        <a:rPr lang="en-US" b="1" dirty="0">
                          <a:effectLst/>
                          <a:latin typeface="Calibri" panose="020F0502020204030204" pitchFamily="34" charset="0"/>
                          <a:cs typeface="Calibri" panose="020F0502020204030204" pitchFamily="34" charset="0"/>
                        </a:rPr>
                        <a:t>SVM for </a:t>
                      </a:r>
                      <a:r>
                        <a:rPr lang="en-US" b="1" dirty="0" err="1">
                          <a:effectLst/>
                          <a:latin typeface="Calibri" panose="020F0502020204030204" pitchFamily="34" charset="0"/>
                          <a:cs typeface="Calibri" panose="020F0502020204030204" pitchFamily="34" charset="0"/>
                        </a:rPr>
                        <a:t>pass_fail</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0.8705</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0.9915</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0.8698</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0.9267</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545738"/>
                  </a:ext>
                </a:extLst>
              </a:tr>
              <a:tr h="540478">
                <a:tc rowSpan="2">
                  <a:txBody>
                    <a:bodyPr/>
                    <a:lstStyle/>
                    <a:p>
                      <a:pPr>
                        <a:buNone/>
                      </a:pPr>
                      <a:r>
                        <a:rPr lang="en-US" b="1" dirty="0">
                          <a:effectLst/>
                          <a:latin typeface="Calibri" panose="020F0502020204030204" pitchFamily="34" charset="0"/>
                          <a:cs typeface="Calibri" panose="020F0502020204030204" pitchFamily="34" charset="0"/>
                        </a:rPr>
                        <a:t>Random Forest  for </a:t>
                      </a:r>
                      <a:r>
                        <a:rPr lang="en-US" b="1" dirty="0" err="1">
                          <a:effectLst/>
                          <a:latin typeface="Calibri" panose="020F0502020204030204" pitchFamily="34" charset="0"/>
                          <a:cs typeface="Calibri" panose="020F0502020204030204" pitchFamily="34" charset="0"/>
                        </a:rPr>
                        <a:t>pass_fail</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rowSpan="2">
                  <a:txBody>
                    <a:bodyPr/>
                    <a:lstStyle/>
                    <a:p>
                      <a:pPr>
                        <a:buNone/>
                      </a:pPr>
                      <a:r>
                        <a:rPr lang="en-US" dirty="0">
                          <a:effectLst/>
                          <a:latin typeface="Calibri" panose="020F0502020204030204" pitchFamily="34" charset="0"/>
                          <a:cs typeface="Calibri" panose="020F0502020204030204" pitchFamily="34" charset="0"/>
                        </a:rPr>
                        <a:t>0.92</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0.38 Fail </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0.64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0.48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06980677"/>
                  </a:ext>
                </a:extLst>
              </a:tr>
              <a:tr h="540478">
                <a:tc vMerge="1">
                  <a:txBody>
                    <a:bodyPr/>
                    <a:lstStyle/>
                    <a:p>
                      <a:endParaRPr lang="en-EG"/>
                    </a:p>
                  </a:txBody>
                  <a:tcPr/>
                </a:tc>
                <a:tc vMerge="1">
                  <a:txBody>
                    <a:bodyPr/>
                    <a:lstStyle/>
                    <a:p>
                      <a:endParaRPr lang="en-EG"/>
                    </a:p>
                  </a:txBody>
                  <a:tcPr/>
                </a:tc>
                <a:tc>
                  <a:txBody>
                    <a:bodyPr/>
                    <a:lstStyle/>
                    <a:p>
                      <a:pPr>
                        <a:buNone/>
                      </a:pPr>
                      <a:r>
                        <a:rPr lang="en-US" dirty="0">
                          <a:effectLst/>
                          <a:latin typeface="Calibri" panose="020F0502020204030204" pitchFamily="34" charset="0"/>
                          <a:cs typeface="Calibri" panose="020F0502020204030204" pitchFamily="34" charset="0"/>
                        </a:rPr>
                        <a:t>0.98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0.93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0.95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64522213"/>
                  </a:ext>
                </a:extLst>
              </a:tr>
              <a:tr h="320040">
                <a:tc rowSpan="2">
                  <a:txBody>
                    <a:bodyPr/>
                    <a:lstStyle/>
                    <a:p>
                      <a:pPr>
                        <a:buNone/>
                      </a:pPr>
                      <a:r>
                        <a:rPr lang="en-US" b="1" dirty="0">
                          <a:effectLst/>
                          <a:latin typeface="Calibri" panose="020F0502020204030204" pitchFamily="34" charset="0"/>
                          <a:cs typeface="Calibri" panose="020F0502020204030204" pitchFamily="34" charset="0"/>
                        </a:rPr>
                        <a:t>Decision Tress for </a:t>
                      </a:r>
                      <a:r>
                        <a:rPr lang="en-US" b="1" dirty="0" err="1">
                          <a:effectLst/>
                          <a:latin typeface="Calibri" panose="020F0502020204030204" pitchFamily="34" charset="0"/>
                          <a:cs typeface="Calibri" panose="020F0502020204030204" pitchFamily="34" charset="0"/>
                        </a:rPr>
                        <a:t>pass_fail</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rowSpan="2">
                  <a:txBody>
                    <a:bodyPr/>
                    <a:lstStyle/>
                    <a:p>
                      <a:pPr>
                        <a:buNone/>
                      </a:pPr>
                      <a:r>
                        <a:rPr lang="en-US" dirty="0">
                          <a:effectLst/>
                          <a:latin typeface="Calibri" panose="020F0502020204030204" pitchFamily="34" charset="0"/>
                          <a:cs typeface="Calibri" panose="020F0502020204030204" pitchFamily="34" charset="0"/>
                        </a:rPr>
                        <a:t>0.85</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0.26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0.80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0.39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29034496"/>
                  </a:ext>
                </a:extLst>
              </a:tr>
              <a:tr h="320040">
                <a:tc vMerge="1">
                  <a:txBody>
                    <a:bodyPr/>
                    <a:lstStyle/>
                    <a:p>
                      <a:endParaRPr lang="en-EG"/>
                    </a:p>
                  </a:txBody>
                  <a:tcPr/>
                </a:tc>
                <a:tc vMerge="1">
                  <a:txBody>
                    <a:bodyPr/>
                    <a:lstStyle/>
                    <a:p>
                      <a:endParaRPr lang="en-EG"/>
                    </a:p>
                  </a:txBody>
                  <a:tcPr/>
                </a:tc>
                <a:tc>
                  <a:txBody>
                    <a:bodyPr/>
                    <a:lstStyle/>
                    <a:p>
                      <a:pPr>
                        <a:buNone/>
                      </a:pPr>
                      <a:r>
                        <a:rPr lang="en-US" dirty="0">
                          <a:effectLst/>
                          <a:latin typeface="Calibri" panose="020F0502020204030204" pitchFamily="34" charset="0"/>
                          <a:cs typeface="Calibri" panose="020F0502020204030204" pitchFamily="34" charset="0"/>
                        </a:rPr>
                        <a:t>0.99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0.86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0.92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44447800"/>
                  </a:ext>
                </a:extLst>
              </a:tr>
              <a:tr h="540478">
                <a:tc rowSpan="2">
                  <a:txBody>
                    <a:bodyPr/>
                    <a:lstStyle/>
                    <a:p>
                      <a:pPr>
                        <a:buNone/>
                      </a:pPr>
                      <a:r>
                        <a:rPr lang="en-US" b="1">
                          <a:effectLst/>
                          <a:latin typeface="Calibri" panose="020F0502020204030204" pitchFamily="34" charset="0"/>
                          <a:cs typeface="Calibri" panose="020F0502020204030204" pitchFamily="34" charset="0"/>
                        </a:rPr>
                        <a:t>XGBoost (Gradient Boosting)</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rowSpan="2">
                  <a:txBody>
                    <a:bodyPr/>
                    <a:lstStyle/>
                    <a:p>
                      <a:pPr>
                        <a:buNone/>
                      </a:pPr>
                      <a:r>
                        <a:rPr lang="en-US" dirty="0">
                          <a:effectLst/>
                          <a:latin typeface="Calibri" panose="020F0502020204030204" pitchFamily="34" charset="0"/>
                          <a:cs typeface="Calibri" panose="020F0502020204030204" pitchFamily="34" charset="0"/>
                        </a:rPr>
                        <a:t>0.94</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0.50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0.42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0.45 Fail</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90293751"/>
                  </a:ext>
                </a:extLst>
              </a:tr>
              <a:tr h="540478">
                <a:tc vMerge="1">
                  <a:txBody>
                    <a:bodyPr/>
                    <a:lstStyle/>
                    <a:p>
                      <a:endParaRPr lang="en-EG"/>
                    </a:p>
                  </a:txBody>
                  <a:tcPr/>
                </a:tc>
                <a:tc vMerge="1">
                  <a:txBody>
                    <a:bodyPr/>
                    <a:lstStyle/>
                    <a:p>
                      <a:endParaRPr lang="en-EG"/>
                    </a:p>
                  </a:txBody>
                  <a:tcPr/>
                </a:tc>
                <a:tc>
                  <a:txBody>
                    <a:bodyPr/>
                    <a:lstStyle/>
                    <a:p>
                      <a:pPr>
                        <a:buNone/>
                      </a:pPr>
                      <a:r>
                        <a:rPr lang="en-US" dirty="0">
                          <a:effectLst/>
                          <a:latin typeface="Calibri" panose="020F0502020204030204" pitchFamily="34" charset="0"/>
                          <a:cs typeface="Calibri" panose="020F0502020204030204" pitchFamily="34" charset="0"/>
                        </a:rPr>
                        <a:t>0.96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0.97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0.97 Pass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866081759"/>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2125757" y="2767882"/>
            <a:ext cx="9483776" cy="9606035"/>
          </a:xfrm>
          <a:custGeom>
            <a:avLst/>
            <a:gdLst/>
            <a:ahLst/>
            <a:cxnLst/>
            <a:rect l="l" t="t" r="r" b="b"/>
            <a:pathLst>
              <a:path w="9483776" h="9606035">
                <a:moveTo>
                  <a:pt x="0" y="0"/>
                </a:moveTo>
                <a:lnTo>
                  <a:pt x="9483776" y="0"/>
                </a:lnTo>
                <a:lnTo>
                  <a:pt x="9483776" y="9606035"/>
                </a:lnTo>
                <a:lnTo>
                  <a:pt x="0" y="9606035"/>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p:cNvSpPr/>
          <p:nvPr/>
        </p:nvSpPr>
        <p:spPr>
          <a:xfrm>
            <a:off x="13009113" y="-1671740"/>
            <a:ext cx="7207486" cy="9371436"/>
          </a:xfrm>
          <a:custGeom>
            <a:avLst/>
            <a:gdLst/>
            <a:ahLst/>
            <a:cxnLst/>
            <a:rect l="l" t="t" r="r" b="b"/>
            <a:pathLst>
              <a:path w="7207486" h="9371436">
                <a:moveTo>
                  <a:pt x="0" y="0"/>
                </a:moveTo>
                <a:lnTo>
                  <a:pt x="7207486" y="0"/>
                </a:lnTo>
                <a:lnTo>
                  <a:pt x="7207486" y="9371435"/>
                </a:lnTo>
                <a:lnTo>
                  <a:pt x="0" y="9371435"/>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p:cNvSpPr/>
          <p:nvPr/>
        </p:nvSpPr>
        <p:spPr>
          <a:xfrm>
            <a:off x="-938225" y="-1086240"/>
            <a:ext cx="5917831" cy="7200900"/>
          </a:xfrm>
          <a:custGeom>
            <a:avLst/>
            <a:gdLst/>
            <a:ahLst/>
            <a:cxnLst/>
            <a:rect l="l" t="t" r="r" b="b"/>
            <a:pathLst>
              <a:path w="5917831" h="7200900">
                <a:moveTo>
                  <a:pt x="0" y="0"/>
                </a:moveTo>
                <a:lnTo>
                  <a:pt x="5917830" y="0"/>
                </a:lnTo>
                <a:lnTo>
                  <a:pt x="5917830" y="7200900"/>
                </a:lnTo>
                <a:lnTo>
                  <a:pt x="0" y="7200900"/>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Freeform 6"/>
          <p:cNvSpPr/>
          <p:nvPr/>
        </p:nvSpPr>
        <p:spPr>
          <a:xfrm>
            <a:off x="9586291" y="1028700"/>
            <a:ext cx="7673009" cy="8229600"/>
          </a:xfrm>
          <a:custGeom>
            <a:avLst/>
            <a:gdLst/>
            <a:ahLst/>
            <a:cxnLst/>
            <a:rect l="l" t="t" r="r" b="b"/>
            <a:pathLst>
              <a:path w="7673009" h="8229600">
                <a:moveTo>
                  <a:pt x="0" y="0"/>
                </a:moveTo>
                <a:lnTo>
                  <a:pt x="7673009" y="0"/>
                </a:lnTo>
                <a:lnTo>
                  <a:pt x="7673009" y="8229600"/>
                </a:lnTo>
                <a:lnTo>
                  <a:pt x="0" y="8229600"/>
                </a:lnTo>
                <a:lnTo>
                  <a:pt x="0" y="0"/>
                </a:lnTo>
                <a:close/>
              </a:path>
            </a:pathLst>
          </a:custGeom>
          <a:blipFill>
            <a:blip r:embed="rId9"/>
            <a:stretch>
              <a:fillRect/>
            </a:stretch>
          </a:blipFill>
        </p:spPr>
        <p:txBody>
          <a:bodyPr/>
          <a:lstStyle/>
          <a:p>
            <a:endParaRPr lang="en-EG"/>
          </a:p>
        </p:txBody>
      </p:sp>
      <p:sp>
        <p:nvSpPr>
          <p:cNvPr id="7" name="TextBox 7"/>
          <p:cNvSpPr txBox="1"/>
          <p:nvPr/>
        </p:nvSpPr>
        <p:spPr>
          <a:xfrm>
            <a:off x="457200" y="248122"/>
            <a:ext cx="10210800" cy="5039521"/>
          </a:xfrm>
          <a:prstGeom prst="rect">
            <a:avLst/>
          </a:prstGeom>
        </p:spPr>
        <p:txBody>
          <a:bodyPr wrap="square" lIns="0" tIns="0" rIns="0" bIns="0" rtlCol="0" anchor="t">
            <a:spAutoFit/>
          </a:bodyPr>
          <a:lstStyle/>
          <a:p>
            <a:pPr algn="just">
              <a:lnSpc>
                <a:spcPts val="9684"/>
              </a:lnSpc>
            </a:pPr>
            <a:r>
              <a:rPr lang="en-US" sz="10194" dirty="0">
                <a:solidFill>
                  <a:srgbClr val="1B1A17"/>
                </a:solidFill>
                <a:latin typeface="More Sugar"/>
                <a:ea typeface="More Sugar"/>
                <a:cs typeface="More Sugar"/>
                <a:sym typeface="More Sugar"/>
              </a:rPr>
              <a:t>Model performance comparison table </a:t>
            </a:r>
          </a:p>
          <a:p>
            <a:pPr algn="just">
              <a:lnSpc>
                <a:spcPts val="9684"/>
              </a:lnSpc>
            </a:pPr>
            <a:endParaRPr lang="en-US" sz="10194" dirty="0">
              <a:solidFill>
                <a:srgbClr val="1B1A17"/>
              </a:solidFill>
              <a:latin typeface="More Sugar"/>
              <a:ea typeface="More Sugar"/>
              <a:cs typeface="More Sugar"/>
              <a:sym typeface="More Sugar"/>
            </a:endParaRPr>
          </a:p>
        </p:txBody>
      </p:sp>
      <p:graphicFrame>
        <p:nvGraphicFramePr>
          <p:cNvPr id="12" name="Table 11">
            <a:extLst>
              <a:ext uri="{FF2B5EF4-FFF2-40B4-BE49-F238E27FC236}">
                <a16:creationId xmlns:a16="http://schemas.microsoft.com/office/drawing/2014/main" id="{574B683B-2F80-3190-0E92-F2E8050583F4}"/>
              </a:ext>
            </a:extLst>
          </p:cNvPr>
          <p:cNvGraphicFramePr>
            <a:graphicFrameLocks noGrp="1"/>
          </p:cNvGraphicFramePr>
          <p:nvPr>
            <p:extLst>
              <p:ext uri="{D42A27DB-BD31-4B8C-83A1-F6EECF244321}">
                <p14:modId xmlns:p14="http://schemas.microsoft.com/office/powerpoint/2010/main" val="2617203064"/>
              </p:ext>
            </p:extLst>
          </p:nvPr>
        </p:nvGraphicFramePr>
        <p:xfrm>
          <a:off x="1066800" y="4222116"/>
          <a:ext cx="3566160" cy="5396284"/>
        </p:xfrm>
        <a:graphic>
          <a:graphicData uri="http://schemas.openxmlformats.org/drawingml/2006/table">
            <a:tbl>
              <a:tblPr/>
              <a:tblGrid>
                <a:gridCol w="1783080">
                  <a:extLst>
                    <a:ext uri="{9D8B030D-6E8A-4147-A177-3AD203B41FA5}">
                      <a16:colId xmlns:a16="http://schemas.microsoft.com/office/drawing/2014/main" val="590526127"/>
                    </a:ext>
                  </a:extLst>
                </a:gridCol>
                <a:gridCol w="1783080">
                  <a:extLst>
                    <a:ext uri="{9D8B030D-6E8A-4147-A177-3AD203B41FA5}">
                      <a16:colId xmlns:a16="http://schemas.microsoft.com/office/drawing/2014/main" val="1939553220"/>
                    </a:ext>
                  </a:extLst>
                </a:gridCol>
              </a:tblGrid>
              <a:tr h="432382">
                <a:tc>
                  <a:txBody>
                    <a:bodyPr/>
                    <a:lstStyle/>
                    <a:p>
                      <a:pPr>
                        <a:buNone/>
                      </a:pPr>
                      <a:r>
                        <a:rPr lang="en-US" b="1" dirty="0">
                          <a:effectLst/>
                          <a:latin typeface="Calibri" panose="020F0502020204030204" pitchFamily="34" charset="0"/>
                          <a:cs typeface="Calibri" panose="020F0502020204030204" pitchFamily="34" charset="0"/>
                        </a:rPr>
                        <a:t>Model</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a:effectLst/>
                          <a:latin typeface="Calibri" panose="020F0502020204030204" pitchFamily="34" charset="0"/>
                          <a:cs typeface="Calibri" panose="020F0502020204030204" pitchFamily="34" charset="0"/>
                        </a:rPr>
                        <a:t>Accuracy</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34092978"/>
                  </a:ext>
                </a:extLst>
              </a:tr>
              <a:tr h="1080955">
                <a:tc>
                  <a:txBody>
                    <a:bodyPr/>
                    <a:lstStyle/>
                    <a:p>
                      <a:pPr>
                        <a:buNone/>
                      </a:pPr>
                      <a:r>
                        <a:rPr lang="en-US" b="1" dirty="0">
                          <a:effectLst/>
                          <a:latin typeface="Calibri" panose="020F0502020204030204" pitchFamily="34" charset="0"/>
                          <a:cs typeface="Calibri" panose="020F0502020204030204" pitchFamily="34" charset="0"/>
                        </a:rPr>
                        <a:t>Binary Logistic Regression for </a:t>
                      </a:r>
                      <a:r>
                        <a:rPr lang="en-US" b="1" dirty="0" err="1">
                          <a:effectLst/>
                          <a:latin typeface="Calibri" panose="020F0502020204030204" pitchFamily="34" charset="0"/>
                          <a:cs typeface="Calibri" panose="020F0502020204030204" pitchFamily="34" charset="0"/>
                        </a:rPr>
                        <a:t>final_grade</a:t>
                      </a:r>
                      <a:r>
                        <a:rPr lang="en-US" b="1"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0.40</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55334883"/>
                  </a:ext>
                </a:extLst>
              </a:tr>
              <a:tr h="1080955">
                <a:tc>
                  <a:txBody>
                    <a:bodyPr/>
                    <a:lstStyle/>
                    <a:p>
                      <a:pPr>
                        <a:buNone/>
                      </a:pPr>
                      <a:r>
                        <a:rPr lang="en-US" b="1" dirty="0">
                          <a:effectLst/>
                          <a:latin typeface="Calibri" panose="020F0502020204030204" pitchFamily="34" charset="0"/>
                          <a:cs typeface="Calibri" panose="020F0502020204030204" pitchFamily="34" charset="0"/>
                        </a:rPr>
                        <a:t>SVM for </a:t>
                      </a:r>
                      <a:r>
                        <a:rPr lang="en-US" b="1" dirty="0" err="1">
                          <a:effectLst/>
                          <a:latin typeface="Calibri" panose="020F0502020204030204" pitchFamily="34" charset="0"/>
                          <a:cs typeface="Calibri" panose="020F0502020204030204" pitchFamily="34" charset="0"/>
                        </a:rPr>
                        <a:t>final_grade</a:t>
                      </a:r>
                      <a:r>
                        <a:rPr lang="en-US" b="1"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0.40</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3545738"/>
                  </a:ext>
                </a:extLst>
              </a:tr>
              <a:tr h="1080956">
                <a:tc>
                  <a:txBody>
                    <a:bodyPr/>
                    <a:lstStyle/>
                    <a:p>
                      <a:pPr>
                        <a:buNone/>
                      </a:pPr>
                      <a:r>
                        <a:rPr lang="en-US" b="1" dirty="0">
                          <a:effectLst/>
                          <a:latin typeface="Calibri" panose="020F0502020204030204" pitchFamily="34" charset="0"/>
                          <a:cs typeface="Calibri" panose="020F0502020204030204" pitchFamily="34" charset="0"/>
                        </a:rPr>
                        <a:t>Random Forest  for </a:t>
                      </a:r>
                      <a:r>
                        <a:rPr lang="en-US" b="1" dirty="0" err="1">
                          <a:effectLst/>
                          <a:latin typeface="Calibri" panose="020F0502020204030204" pitchFamily="34" charset="0"/>
                          <a:cs typeface="Calibri" panose="020F0502020204030204" pitchFamily="34" charset="0"/>
                        </a:rPr>
                        <a:t>final_grade</a:t>
                      </a:r>
                      <a:r>
                        <a:rPr lang="en-US" b="1"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0.53</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06980677"/>
                  </a:ext>
                </a:extLst>
              </a:tr>
              <a:tr h="640080">
                <a:tc>
                  <a:txBody>
                    <a:bodyPr/>
                    <a:lstStyle/>
                    <a:p>
                      <a:pPr>
                        <a:buNone/>
                      </a:pPr>
                      <a:r>
                        <a:rPr lang="en-US" b="1" dirty="0">
                          <a:effectLst/>
                          <a:latin typeface="Calibri" panose="020F0502020204030204" pitchFamily="34" charset="0"/>
                          <a:cs typeface="Calibri" panose="020F0502020204030204" pitchFamily="34" charset="0"/>
                        </a:rPr>
                        <a:t>Decision Tress for </a:t>
                      </a:r>
                      <a:r>
                        <a:rPr lang="en-US" b="1" dirty="0" err="1">
                          <a:effectLst/>
                          <a:latin typeface="Calibri" panose="020F0502020204030204" pitchFamily="34" charset="0"/>
                          <a:cs typeface="Calibri" panose="020F0502020204030204" pitchFamily="34" charset="0"/>
                        </a:rPr>
                        <a:t>final_grade</a:t>
                      </a:r>
                      <a:r>
                        <a:rPr lang="en-US" b="1"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0.30</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29034496"/>
                  </a:ext>
                </a:extLst>
              </a:tr>
              <a:tr h="1080956">
                <a:tc>
                  <a:txBody>
                    <a:bodyPr/>
                    <a:lstStyle/>
                    <a:p>
                      <a:pPr>
                        <a:buNone/>
                      </a:pPr>
                      <a:r>
                        <a:rPr lang="en-US" b="1">
                          <a:effectLst/>
                          <a:latin typeface="Calibri" panose="020F0502020204030204" pitchFamily="34" charset="0"/>
                          <a:cs typeface="Calibri" panose="020F0502020204030204" pitchFamily="34" charset="0"/>
                        </a:rPr>
                        <a:t>XGBoost (Gradient Boosting)</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0.69</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90293751"/>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6455236" y="-2090208"/>
            <a:ext cx="11571348" cy="11255765"/>
          </a:xfrm>
          <a:custGeom>
            <a:avLst/>
            <a:gdLst/>
            <a:ahLst/>
            <a:cxnLst/>
            <a:rect l="l" t="t" r="r" b="b"/>
            <a:pathLst>
              <a:path w="11571348" h="11255765">
                <a:moveTo>
                  <a:pt x="0" y="0"/>
                </a:moveTo>
                <a:lnTo>
                  <a:pt x="11571347" y="0"/>
                </a:lnTo>
                <a:lnTo>
                  <a:pt x="11571347" y="11255765"/>
                </a:lnTo>
                <a:lnTo>
                  <a:pt x="0" y="1125576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p:cNvSpPr/>
          <p:nvPr/>
        </p:nvSpPr>
        <p:spPr>
          <a:xfrm>
            <a:off x="-2270376" y="-1685467"/>
            <a:ext cx="7511998" cy="7279809"/>
          </a:xfrm>
          <a:custGeom>
            <a:avLst/>
            <a:gdLst/>
            <a:ahLst/>
            <a:cxnLst/>
            <a:rect l="l" t="t" r="r" b="b"/>
            <a:pathLst>
              <a:path w="7511998" h="7279809">
                <a:moveTo>
                  <a:pt x="0" y="0"/>
                </a:moveTo>
                <a:lnTo>
                  <a:pt x="7511999" y="0"/>
                </a:lnTo>
                <a:lnTo>
                  <a:pt x="7511999" y="7279809"/>
                </a:lnTo>
                <a:lnTo>
                  <a:pt x="0" y="7279809"/>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TextBox 5"/>
          <p:cNvSpPr txBox="1"/>
          <p:nvPr/>
        </p:nvSpPr>
        <p:spPr>
          <a:xfrm>
            <a:off x="5795158" y="986014"/>
            <a:ext cx="11677890" cy="2551661"/>
          </a:xfrm>
          <a:prstGeom prst="rect">
            <a:avLst/>
          </a:prstGeom>
        </p:spPr>
        <p:txBody>
          <a:bodyPr lIns="0" tIns="0" rIns="0" bIns="0" rtlCol="0" anchor="t">
            <a:spAutoFit/>
          </a:bodyPr>
          <a:lstStyle/>
          <a:p>
            <a:pPr algn="r">
              <a:lnSpc>
                <a:spcPts val="9684"/>
              </a:lnSpc>
            </a:pPr>
            <a:r>
              <a:rPr lang="en-US" sz="10194" dirty="0">
                <a:solidFill>
                  <a:srgbClr val="1B1A17"/>
                </a:solidFill>
                <a:latin typeface="More Sugar"/>
                <a:ea typeface="More Sugar"/>
                <a:cs typeface="More Sugar"/>
                <a:sym typeface="More Sugar"/>
              </a:rPr>
              <a:t>Model Selection Outcome</a:t>
            </a:r>
          </a:p>
        </p:txBody>
      </p:sp>
      <p:sp>
        <p:nvSpPr>
          <p:cNvPr id="6" name="TextBox 6"/>
          <p:cNvSpPr txBox="1"/>
          <p:nvPr/>
        </p:nvSpPr>
        <p:spPr>
          <a:xfrm>
            <a:off x="1038225" y="2261845"/>
            <a:ext cx="9086370" cy="4718599"/>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rPr>
              <a:t>Our comparative analysis revealed that </a:t>
            </a:r>
            <a:r>
              <a:rPr lang="en-US" sz="3000" b="1" dirty="0" err="1">
                <a:solidFill>
                  <a:srgbClr val="1B1A17"/>
                </a:solidFill>
                <a:latin typeface="Quicksand Bold"/>
              </a:rPr>
              <a:t>XGBoost</a:t>
            </a:r>
            <a:r>
              <a:rPr lang="en-US" sz="3000" b="1" dirty="0">
                <a:solidFill>
                  <a:srgbClr val="1B1A17"/>
                </a:solidFill>
                <a:latin typeface="Quicksand Bold"/>
              </a:rPr>
              <a:t> delivered the highest predictive performance. Outperforming all other models tested including SVM, Random Forest, and our linear baseline. </a:t>
            </a:r>
            <a:r>
              <a:rPr lang="en-US" sz="3000" b="1" dirty="0" err="1">
                <a:solidFill>
                  <a:srgbClr val="1B1A17"/>
                </a:solidFill>
                <a:latin typeface="Quicksand Bold"/>
              </a:rPr>
              <a:t>XGBoost</a:t>
            </a:r>
            <a:r>
              <a:rPr lang="en-US" sz="3000" b="1" dirty="0">
                <a:solidFill>
                  <a:srgbClr val="1B1A17"/>
                </a:solidFill>
                <a:latin typeface="Quicksand Bold"/>
              </a:rPr>
              <a:t> achieved better accuracy by effectively modeling complex, non-linear relationships within the student data. This result reveals the power of advanced ensemble methods in capturing the detailed factors that determine academic success.</a:t>
            </a:r>
            <a:r>
              <a:rPr lang="en-US" sz="3000" b="1" dirty="0">
                <a:solidFill>
                  <a:srgbClr val="1B1A17"/>
                </a:solidFill>
                <a:latin typeface="Quicksand Bold"/>
                <a:sym typeface="Quicksand Bold"/>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E336A-FAA7-4761-6CF2-A60E573C44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938BC4-8E06-3E17-9EE2-B18C1F8DDE5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E0F4CFBF-D35D-08B9-F4AB-B804243A9F0A}"/>
              </a:ext>
            </a:extLst>
          </p:cNvPr>
          <p:cNvSpPr/>
          <p:nvPr/>
        </p:nvSpPr>
        <p:spPr>
          <a:xfrm>
            <a:off x="2125757" y="2767882"/>
            <a:ext cx="9483776" cy="9606035"/>
          </a:xfrm>
          <a:custGeom>
            <a:avLst/>
            <a:gdLst/>
            <a:ahLst/>
            <a:cxnLst/>
            <a:rect l="l" t="t" r="r" b="b"/>
            <a:pathLst>
              <a:path w="9483776" h="9606035">
                <a:moveTo>
                  <a:pt x="0" y="0"/>
                </a:moveTo>
                <a:lnTo>
                  <a:pt x="9483776" y="0"/>
                </a:lnTo>
                <a:lnTo>
                  <a:pt x="9483776" y="9606035"/>
                </a:lnTo>
                <a:lnTo>
                  <a:pt x="0" y="9606035"/>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E9C1CE6D-F753-A271-7FBF-8A6191FDA5AD}"/>
              </a:ext>
            </a:extLst>
          </p:cNvPr>
          <p:cNvSpPr/>
          <p:nvPr/>
        </p:nvSpPr>
        <p:spPr>
          <a:xfrm>
            <a:off x="13009113" y="-1671740"/>
            <a:ext cx="7207486" cy="9371436"/>
          </a:xfrm>
          <a:custGeom>
            <a:avLst/>
            <a:gdLst/>
            <a:ahLst/>
            <a:cxnLst/>
            <a:rect l="l" t="t" r="r" b="b"/>
            <a:pathLst>
              <a:path w="7207486" h="9371436">
                <a:moveTo>
                  <a:pt x="0" y="0"/>
                </a:moveTo>
                <a:lnTo>
                  <a:pt x="7207486" y="0"/>
                </a:lnTo>
                <a:lnTo>
                  <a:pt x="7207486" y="9371435"/>
                </a:lnTo>
                <a:lnTo>
                  <a:pt x="0" y="9371435"/>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33718942-34B4-61EC-A349-D8679E8C21FA}"/>
              </a:ext>
            </a:extLst>
          </p:cNvPr>
          <p:cNvSpPr/>
          <p:nvPr/>
        </p:nvSpPr>
        <p:spPr>
          <a:xfrm>
            <a:off x="-938225" y="-1086240"/>
            <a:ext cx="5917831" cy="7200900"/>
          </a:xfrm>
          <a:custGeom>
            <a:avLst/>
            <a:gdLst/>
            <a:ahLst/>
            <a:cxnLst/>
            <a:rect l="l" t="t" r="r" b="b"/>
            <a:pathLst>
              <a:path w="5917831" h="7200900">
                <a:moveTo>
                  <a:pt x="0" y="0"/>
                </a:moveTo>
                <a:lnTo>
                  <a:pt x="5917830" y="0"/>
                </a:lnTo>
                <a:lnTo>
                  <a:pt x="5917830" y="7200900"/>
                </a:lnTo>
                <a:lnTo>
                  <a:pt x="0" y="7200900"/>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F7EC0FD9-0BCF-8E3A-703B-678EA558E1DB}"/>
              </a:ext>
            </a:extLst>
          </p:cNvPr>
          <p:cNvSpPr/>
          <p:nvPr/>
        </p:nvSpPr>
        <p:spPr>
          <a:xfrm>
            <a:off x="9586291" y="1028700"/>
            <a:ext cx="7673009" cy="8229600"/>
          </a:xfrm>
          <a:custGeom>
            <a:avLst/>
            <a:gdLst/>
            <a:ahLst/>
            <a:cxnLst/>
            <a:rect l="l" t="t" r="r" b="b"/>
            <a:pathLst>
              <a:path w="7673009" h="8229600">
                <a:moveTo>
                  <a:pt x="0" y="0"/>
                </a:moveTo>
                <a:lnTo>
                  <a:pt x="7673009" y="0"/>
                </a:lnTo>
                <a:lnTo>
                  <a:pt x="7673009" y="8229600"/>
                </a:lnTo>
                <a:lnTo>
                  <a:pt x="0" y="8229600"/>
                </a:lnTo>
                <a:lnTo>
                  <a:pt x="0" y="0"/>
                </a:lnTo>
                <a:close/>
              </a:path>
            </a:pathLst>
          </a:custGeom>
          <a:blipFill>
            <a:blip r:embed="rId9"/>
            <a:stretch>
              <a:fillRect/>
            </a:stretch>
          </a:blipFill>
        </p:spPr>
        <p:txBody>
          <a:bodyPr/>
          <a:lstStyle/>
          <a:p>
            <a:endParaRPr lang="en-EG"/>
          </a:p>
        </p:txBody>
      </p:sp>
      <p:sp>
        <p:nvSpPr>
          <p:cNvPr id="7" name="TextBox 7">
            <a:extLst>
              <a:ext uri="{FF2B5EF4-FFF2-40B4-BE49-F238E27FC236}">
                <a16:creationId xmlns:a16="http://schemas.microsoft.com/office/drawing/2014/main" id="{F1D8C5F2-3BC4-3A54-39C1-554786E4B3F2}"/>
              </a:ext>
            </a:extLst>
          </p:cNvPr>
          <p:cNvSpPr txBox="1"/>
          <p:nvPr/>
        </p:nvSpPr>
        <p:spPr>
          <a:xfrm>
            <a:off x="457200" y="248122"/>
            <a:ext cx="10210800" cy="5039521"/>
          </a:xfrm>
          <a:prstGeom prst="rect">
            <a:avLst/>
          </a:prstGeom>
        </p:spPr>
        <p:txBody>
          <a:bodyPr wrap="square" lIns="0" tIns="0" rIns="0" bIns="0" rtlCol="0" anchor="t">
            <a:spAutoFit/>
          </a:bodyPr>
          <a:lstStyle/>
          <a:p>
            <a:pPr algn="just">
              <a:lnSpc>
                <a:spcPts val="9684"/>
              </a:lnSpc>
            </a:pPr>
            <a:r>
              <a:rPr lang="en-US" sz="10194" dirty="0">
                <a:solidFill>
                  <a:srgbClr val="1B1A17"/>
                </a:solidFill>
                <a:latin typeface="More Sugar"/>
                <a:ea typeface="More Sugar"/>
                <a:cs typeface="More Sugar"/>
                <a:sym typeface="More Sugar"/>
              </a:rPr>
              <a:t>Model performance comparison table </a:t>
            </a:r>
          </a:p>
          <a:p>
            <a:pPr algn="just">
              <a:lnSpc>
                <a:spcPts val="9684"/>
              </a:lnSpc>
            </a:pPr>
            <a:endParaRPr lang="en-US" sz="10194" dirty="0">
              <a:solidFill>
                <a:srgbClr val="1B1A17"/>
              </a:solidFill>
              <a:latin typeface="More Sugar"/>
              <a:ea typeface="More Sugar"/>
              <a:cs typeface="More Sugar"/>
              <a:sym typeface="More Sugar"/>
            </a:endParaRPr>
          </a:p>
        </p:txBody>
      </p:sp>
      <p:graphicFrame>
        <p:nvGraphicFramePr>
          <p:cNvPr id="8" name="Table 7">
            <a:extLst>
              <a:ext uri="{FF2B5EF4-FFF2-40B4-BE49-F238E27FC236}">
                <a16:creationId xmlns:a16="http://schemas.microsoft.com/office/drawing/2014/main" id="{FEC15986-7F0B-698C-535D-C25818AFD0E9}"/>
              </a:ext>
            </a:extLst>
          </p:cNvPr>
          <p:cNvGraphicFramePr>
            <a:graphicFrameLocks noGrp="1"/>
          </p:cNvGraphicFramePr>
          <p:nvPr>
            <p:extLst>
              <p:ext uri="{D42A27DB-BD31-4B8C-83A1-F6EECF244321}">
                <p14:modId xmlns:p14="http://schemas.microsoft.com/office/powerpoint/2010/main" val="1370725705"/>
              </p:ext>
            </p:extLst>
          </p:nvPr>
        </p:nvGraphicFramePr>
        <p:xfrm>
          <a:off x="914400" y="4335780"/>
          <a:ext cx="6583680" cy="2194560"/>
        </p:xfrm>
        <a:graphic>
          <a:graphicData uri="http://schemas.openxmlformats.org/drawingml/2006/table">
            <a:tbl>
              <a:tblPr/>
              <a:tblGrid>
                <a:gridCol w="1645920">
                  <a:extLst>
                    <a:ext uri="{9D8B030D-6E8A-4147-A177-3AD203B41FA5}">
                      <a16:colId xmlns:a16="http://schemas.microsoft.com/office/drawing/2014/main" val="679203411"/>
                    </a:ext>
                  </a:extLst>
                </a:gridCol>
                <a:gridCol w="1645920">
                  <a:extLst>
                    <a:ext uri="{9D8B030D-6E8A-4147-A177-3AD203B41FA5}">
                      <a16:colId xmlns:a16="http://schemas.microsoft.com/office/drawing/2014/main" val="3647172280"/>
                    </a:ext>
                  </a:extLst>
                </a:gridCol>
                <a:gridCol w="1645920">
                  <a:extLst>
                    <a:ext uri="{9D8B030D-6E8A-4147-A177-3AD203B41FA5}">
                      <a16:colId xmlns:a16="http://schemas.microsoft.com/office/drawing/2014/main" val="1547799587"/>
                    </a:ext>
                  </a:extLst>
                </a:gridCol>
                <a:gridCol w="1645920">
                  <a:extLst>
                    <a:ext uri="{9D8B030D-6E8A-4147-A177-3AD203B41FA5}">
                      <a16:colId xmlns:a16="http://schemas.microsoft.com/office/drawing/2014/main" val="3386496208"/>
                    </a:ext>
                  </a:extLst>
                </a:gridCol>
              </a:tblGrid>
              <a:tr h="0">
                <a:tc>
                  <a:txBody>
                    <a:bodyPr/>
                    <a:lstStyle/>
                    <a:p>
                      <a:pPr>
                        <a:buNone/>
                      </a:pPr>
                      <a:r>
                        <a:rPr lang="en-US" b="1">
                          <a:effectLst/>
                          <a:latin typeface="Calibri" panose="020F0502020204030204" pitchFamily="34" charset="0"/>
                          <a:cs typeface="Calibri" panose="020F0502020204030204" pitchFamily="34" charset="0"/>
                        </a:rPr>
                        <a:t>Model</a:t>
                      </a:r>
                      <a:endParaRPr lang="en-US">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dirty="0">
                          <a:effectLst/>
                          <a:latin typeface="Calibri" panose="020F0502020204030204" pitchFamily="34" charset="0"/>
                          <a:cs typeface="Calibri" panose="020F0502020204030204" pitchFamily="34" charset="0"/>
                        </a:rPr>
                        <a:t>MSE</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dirty="0">
                          <a:effectLst/>
                          <a:latin typeface="Calibri" panose="020F0502020204030204" pitchFamily="34" charset="0"/>
                          <a:cs typeface="Calibri" panose="020F0502020204030204" pitchFamily="34" charset="0"/>
                        </a:rPr>
                        <a:t>MAE</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b="1" dirty="0">
                          <a:effectLst/>
                          <a:latin typeface="Calibri" panose="020F0502020204030204" pitchFamily="34" charset="0"/>
                          <a:cs typeface="Calibri" panose="020F0502020204030204" pitchFamily="34" charset="0"/>
                        </a:rPr>
                        <a:t>R2 score</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50228151"/>
                  </a:ext>
                </a:extLst>
              </a:tr>
              <a:tr h="0">
                <a:tc>
                  <a:txBody>
                    <a:bodyPr/>
                    <a:lstStyle/>
                    <a:p>
                      <a:pPr>
                        <a:buNone/>
                      </a:pPr>
                      <a:r>
                        <a:rPr lang="en-US" b="1" dirty="0">
                          <a:effectLst/>
                          <a:latin typeface="Calibri" panose="020F0502020204030204" pitchFamily="34" charset="0"/>
                          <a:cs typeface="Calibri" panose="020F0502020204030204" pitchFamily="34" charset="0"/>
                        </a:rPr>
                        <a:t>Ridge</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29.66</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4.26</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0.75</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87324885"/>
                  </a:ext>
                </a:extLst>
              </a:tr>
              <a:tr h="0">
                <a:tc>
                  <a:txBody>
                    <a:bodyPr/>
                    <a:lstStyle/>
                    <a:p>
                      <a:pPr>
                        <a:buNone/>
                      </a:pPr>
                      <a:r>
                        <a:rPr lang="en-US" b="1" dirty="0" err="1">
                          <a:effectLst/>
                          <a:latin typeface="Calibri" panose="020F0502020204030204" pitchFamily="34" charset="0"/>
                          <a:cs typeface="Calibri" panose="020F0502020204030204" pitchFamily="34" charset="0"/>
                        </a:rPr>
                        <a:t>XGBoost</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30.95</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4.37</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0.74</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2262103"/>
                  </a:ext>
                </a:extLst>
              </a:tr>
              <a:tr h="0">
                <a:tc>
                  <a:txBody>
                    <a:bodyPr/>
                    <a:lstStyle/>
                    <a:p>
                      <a:pPr>
                        <a:buNone/>
                      </a:pPr>
                      <a:r>
                        <a:rPr lang="en-US" b="1" dirty="0">
                          <a:effectLst/>
                          <a:latin typeface="Calibri" panose="020F0502020204030204" pitchFamily="34" charset="0"/>
                          <a:cs typeface="Calibri" panose="020F0502020204030204" pitchFamily="34" charset="0"/>
                        </a:rPr>
                        <a:t>SVR</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dirty="0">
                          <a:effectLst/>
                          <a:latin typeface="Calibri" panose="020F0502020204030204" pitchFamily="34" charset="0"/>
                          <a:cs typeface="Calibri" panose="020F0502020204030204" pitchFamily="34" charset="0"/>
                        </a:rPr>
                        <a:t>31.88</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4.44</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0.73</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58799934"/>
                  </a:ext>
                </a:extLst>
              </a:tr>
              <a:tr h="0">
                <a:tc>
                  <a:txBody>
                    <a:bodyPr/>
                    <a:lstStyle/>
                    <a:p>
                      <a:pPr>
                        <a:buNone/>
                      </a:pPr>
                      <a:r>
                        <a:rPr lang="en-US" b="1" dirty="0">
                          <a:effectLst/>
                          <a:latin typeface="Calibri" panose="020F0502020204030204" pitchFamily="34" charset="0"/>
                          <a:cs typeface="Calibri" panose="020F0502020204030204" pitchFamily="34" charset="0"/>
                        </a:rPr>
                        <a:t>Random Forest</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32.29</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4.47</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0.73</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29435917"/>
                  </a:ext>
                </a:extLst>
              </a:tr>
              <a:tr h="0">
                <a:tc>
                  <a:txBody>
                    <a:bodyPr/>
                    <a:lstStyle/>
                    <a:p>
                      <a:pPr>
                        <a:buNone/>
                      </a:pPr>
                      <a:r>
                        <a:rPr lang="en-US" b="1" dirty="0">
                          <a:effectLst/>
                          <a:latin typeface="Calibri" panose="020F0502020204030204" pitchFamily="34" charset="0"/>
                          <a:cs typeface="Calibri" panose="020F0502020204030204" pitchFamily="34" charset="0"/>
                        </a:rPr>
                        <a:t>AdaBoost</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40.71</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5.09</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tc>
                  <a:txBody>
                    <a:bodyPr/>
                    <a:lstStyle/>
                    <a:p>
                      <a:pPr>
                        <a:buNone/>
                      </a:pPr>
                      <a:r>
                        <a:rPr lang="en-US" i="1" dirty="0">
                          <a:effectLst/>
                          <a:latin typeface="Calibri" panose="020F0502020204030204" pitchFamily="34" charset="0"/>
                          <a:cs typeface="Calibri" panose="020F0502020204030204" pitchFamily="34" charset="0"/>
                        </a:rPr>
                        <a:t>0.67</a:t>
                      </a:r>
                      <a:endParaRPr lang="en-US" dirty="0">
                        <a:effectLst/>
                        <a:latin typeface="Calibri" panose="020F0502020204030204" pitchFamily="34" charset="0"/>
                        <a:cs typeface="Calibri" panose="020F0502020204030204" pitchFamily="34" charset="0"/>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890182027"/>
                  </a:ext>
                </a:extLst>
              </a:tr>
            </a:tbl>
          </a:graphicData>
        </a:graphic>
      </p:graphicFrame>
    </p:spTree>
    <p:extLst>
      <p:ext uri="{BB962C8B-B14F-4D97-AF65-F5344CB8AC3E}">
        <p14:creationId xmlns:p14="http://schemas.microsoft.com/office/powerpoint/2010/main" val="3943400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0065B-3E96-C1A1-0BCB-7DCA5C69AB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64AF31E-9CD4-D162-639A-F316B10806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E9E411F4-4D3D-C7EF-EED3-C503A334FFC1}"/>
              </a:ext>
            </a:extLst>
          </p:cNvPr>
          <p:cNvSpPr/>
          <p:nvPr/>
        </p:nvSpPr>
        <p:spPr>
          <a:xfrm>
            <a:off x="2125757" y="2767882"/>
            <a:ext cx="9483776" cy="9606035"/>
          </a:xfrm>
          <a:custGeom>
            <a:avLst/>
            <a:gdLst/>
            <a:ahLst/>
            <a:cxnLst/>
            <a:rect l="l" t="t" r="r" b="b"/>
            <a:pathLst>
              <a:path w="9483776" h="9606035">
                <a:moveTo>
                  <a:pt x="0" y="0"/>
                </a:moveTo>
                <a:lnTo>
                  <a:pt x="9483776" y="0"/>
                </a:lnTo>
                <a:lnTo>
                  <a:pt x="9483776" y="9606035"/>
                </a:lnTo>
                <a:lnTo>
                  <a:pt x="0" y="9606035"/>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926231F2-216C-96CD-FE46-AB8BABE228FD}"/>
              </a:ext>
            </a:extLst>
          </p:cNvPr>
          <p:cNvSpPr/>
          <p:nvPr/>
        </p:nvSpPr>
        <p:spPr>
          <a:xfrm>
            <a:off x="13009113" y="-1671740"/>
            <a:ext cx="7207486" cy="9371436"/>
          </a:xfrm>
          <a:custGeom>
            <a:avLst/>
            <a:gdLst/>
            <a:ahLst/>
            <a:cxnLst/>
            <a:rect l="l" t="t" r="r" b="b"/>
            <a:pathLst>
              <a:path w="7207486" h="9371436">
                <a:moveTo>
                  <a:pt x="0" y="0"/>
                </a:moveTo>
                <a:lnTo>
                  <a:pt x="7207486" y="0"/>
                </a:lnTo>
                <a:lnTo>
                  <a:pt x="7207486" y="9371435"/>
                </a:lnTo>
                <a:lnTo>
                  <a:pt x="0" y="9371435"/>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831D611A-A92A-03DF-E9BD-985799D49081}"/>
              </a:ext>
            </a:extLst>
          </p:cNvPr>
          <p:cNvSpPr/>
          <p:nvPr/>
        </p:nvSpPr>
        <p:spPr>
          <a:xfrm>
            <a:off x="-938225" y="-1086240"/>
            <a:ext cx="5917831" cy="7200900"/>
          </a:xfrm>
          <a:custGeom>
            <a:avLst/>
            <a:gdLst/>
            <a:ahLst/>
            <a:cxnLst/>
            <a:rect l="l" t="t" r="r" b="b"/>
            <a:pathLst>
              <a:path w="5917831" h="7200900">
                <a:moveTo>
                  <a:pt x="0" y="0"/>
                </a:moveTo>
                <a:lnTo>
                  <a:pt x="5917830" y="0"/>
                </a:lnTo>
                <a:lnTo>
                  <a:pt x="5917830" y="7200900"/>
                </a:lnTo>
                <a:lnTo>
                  <a:pt x="0" y="7200900"/>
                </a:lnTo>
                <a:lnTo>
                  <a:pt x="0" y="0"/>
                </a:lnTo>
                <a:close/>
              </a:path>
            </a:pathLst>
          </a:custGeom>
          <a:blipFill>
            <a:blip r:embed="rId7">
              <a:alphaModFix amt="54000"/>
              <a:extLst>
                <a:ext uri="{96DAC541-7B7A-43D3-8B79-37D633B846F1}">
                  <asvg:svgBlip xmlns:asvg="http://schemas.microsoft.com/office/drawing/2016/SVG/main" r:embed="rId8"/>
                </a:ext>
              </a:extLst>
            </a:blip>
            <a:stretch>
              <a:fillRect/>
            </a:stretch>
          </a:blipFill>
        </p:spPr>
        <p:txBody>
          <a:bodyPr/>
          <a:lstStyle/>
          <a:p>
            <a:endParaRPr lang="en-EG"/>
          </a:p>
        </p:txBody>
      </p:sp>
      <p:sp>
        <p:nvSpPr>
          <p:cNvPr id="7" name="TextBox 7">
            <a:extLst>
              <a:ext uri="{FF2B5EF4-FFF2-40B4-BE49-F238E27FC236}">
                <a16:creationId xmlns:a16="http://schemas.microsoft.com/office/drawing/2014/main" id="{83184E7E-95A8-518A-87D4-6313C3ACD3D3}"/>
              </a:ext>
            </a:extLst>
          </p:cNvPr>
          <p:cNvSpPr txBox="1"/>
          <p:nvPr/>
        </p:nvSpPr>
        <p:spPr>
          <a:xfrm>
            <a:off x="457199" y="248123"/>
            <a:ext cx="10896601" cy="5039521"/>
          </a:xfrm>
          <a:prstGeom prst="rect">
            <a:avLst/>
          </a:prstGeom>
        </p:spPr>
        <p:txBody>
          <a:bodyPr wrap="square" lIns="0" tIns="0" rIns="0" bIns="0" rtlCol="0" anchor="t">
            <a:spAutoFit/>
          </a:bodyPr>
          <a:lstStyle/>
          <a:p>
            <a:pPr algn="just">
              <a:lnSpc>
                <a:spcPts val="9684"/>
              </a:lnSpc>
            </a:pPr>
            <a:r>
              <a:rPr lang="en-US" sz="10194" dirty="0">
                <a:solidFill>
                  <a:srgbClr val="1B1A17"/>
                </a:solidFill>
                <a:latin typeface="More Sugar"/>
                <a:ea typeface="More Sugar"/>
                <a:cs typeface="More Sugar"/>
                <a:sym typeface="More Sugar"/>
              </a:rPr>
              <a:t>Model performance comparison</a:t>
            </a:r>
          </a:p>
          <a:p>
            <a:pPr algn="just">
              <a:lnSpc>
                <a:spcPts val="9684"/>
              </a:lnSpc>
            </a:pPr>
            <a:endParaRPr lang="en-US" sz="10194" dirty="0">
              <a:solidFill>
                <a:srgbClr val="1B1A17"/>
              </a:solidFill>
              <a:latin typeface="More Sugar"/>
              <a:ea typeface="More Sugar"/>
              <a:cs typeface="More Sugar"/>
              <a:sym typeface="More Sugar"/>
            </a:endParaRPr>
          </a:p>
        </p:txBody>
      </p:sp>
      <p:pic>
        <p:nvPicPr>
          <p:cNvPr id="10" name="Picture 9" descr="A graph of green bars&#10;&#10;AI-generated content may be incorrect.">
            <a:extLst>
              <a:ext uri="{FF2B5EF4-FFF2-40B4-BE49-F238E27FC236}">
                <a16:creationId xmlns:a16="http://schemas.microsoft.com/office/drawing/2014/main" id="{87FA3C7B-D3F9-FEB0-4FD5-9FAD808436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9063" y="4113260"/>
            <a:ext cx="16169873" cy="4785701"/>
          </a:xfrm>
          <a:prstGeom prst="rect">
            <a:avLst/>
          </a:prstGeom>
        </p:spPr>
      </p:pic>
    </p:spTree>
    <p:extLst>
      <p:ext uri="{BB962C8B-B14F-4D97-AF65-F5344CB8AC3E}">
        <p14:creationId xmlns:p14="http://schemas.microsoft.com/office/powerpoint/2010/main" val="3280789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2084C-CBD4-E48F-336F-6AD6626579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E9549E-DE31-36E7-51A5-71F39B38F538}"/>
              </a:ext>
            </a:extLst>
          </p:cNvPr>
          <p:cNvSpPr/>
          <p:nvPr/>
        </p:nvSpPr>
        <p:spPr>
          <a:xfrm>
            <a:off x="0" y="-3429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7FEF7F7D-435A-B391-9EF0-EC7D051112F9}"/>
              </a:ext>
            </a:extLst>
          </p:cNvPr>
          <p:cNvSpPr/>
          <p:nvPr/>
        </p:nvSpPr>
        <p:spPr>
          <a:xfrm>
            <a:off x="6455236" y="-2090208"/>
            <a:ext cx="11571348" cy="11255765"/>
          </a:xfrm>
          <a:custGeom>
            <a:avLst/>
            <a:gdLst/>
            <a:ahLst/>
            <a:cxnLst/>
            <a:rect l="l" t="t" r="r" b="b"/>
            <a:pathLst>
              <a:path w="11571348" h="11255765">
                <a:moveTo>
                  <a:pt x="0" y="0"/>
                </a:moveTo>
                <a:lnTo>
                  <a:pt x="11571347" y="0"/>
                </a:lnTo>
                <a:lnTo>
                  <a:pt x="11571347" y="11255765"/>
                </a:lnTo>
                <a:lnTo>
                  <a:pt x="0" y="11255765"/>
                </a:lnTo>
                <a:lnTo>
                  <a:pt x="0" y="0"/>
                </a:lnTo>
                <a:close/>
              </a:path>
            </a:pathLst>
          </a:custGeom>
          <a:blipFill>
            <a:blip r:embed="rId3">
              <a:alphaModFix amt="40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78B54030-DCA4-B495-2BEF-4A9692C01655}"/>
              </a:ext>
            </a:extLst>
          </p:cNvPr>
          <p:cNvSpPr/>
          <p:nvPr/>
        </p:nvSpPr>
        <p:spPr>
          <a:xfrm>
            <a:off x="-2270376" y="-1685467"/>
            <a:ext cx="7511998" cy="7279809"/>
          </a:xfrm>
          <a:custGeom>
            <a:avLst/>
            <a:gdLst/>
            <a:ahLst/>
            <a:cxnLst/>
            <a:rect l="l" t="t" r="r" b="b"/>
            <a:pathLst>
              <a:path w="7511998" h="7279809">
                <a:moveTo>
                  <a:pt x="0" y="0"/>
                </a:moveTo>
                <a:lnTo>
                  <a:pt x="7511999" y="0"/>
                </a:lnTo>
                <a:lnTo>
                  <a:pt x="7511999" y="7279809"/>
                </a:lnTo>
                <a:lnTo>
                  <a:pt x="0" y="7279809"/>
                </a:lnTo>
                <a:lnTo>
                  <a:pt x="0" y="0"/>
                </a:lnTo>
                <a:close/>
              </a:path>
            </a:pathLst>
          </a:custGeom>
          <a:blipFill>
            <a:blip r:embed="rId5">
              <a:alphaModFix amt="25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TextBox 5">
            <a:extLst>
              <a:ext uri="{FF2B5EF4-FFF2-40B4-BE49-F238E27FC236}">
                <a16:creationId xmlns:a16="http://schemas.microsoft.com/office/drawing/2014/main" id="{EF228502-9489-50C1-4172-19AA551276AB}"/>
              </a:ext>
            </a:extLst>
          </p:cNvPr>
          <p:cNvSpPr txBox="1"/>
          <p:nvPr/>
        </p:nvSpPr>
        <p:spPr>
          <a:xfrm>
            <a:off x="5795158" y="986014"/>
            <a:ext cx="11677890" cy="2551661"/>
          </a:xfrm>
          <a:prstGeom prst="rect">
            <a:avLst/>
          </a:prstGeom>
        </p:spPr>
        <p:txBody>
          <a:bodyPr lIns="0" tIns="0" rIns="0" bIns="0" rtlCol="0" anchor="t">
            <a:spAutoFit/>
          </a:bodyPr>
          <a:lstStyle/>
          <a:p>
            <a:pPr algn="r">
              <a:lnSpc>
                <a:spcPts val="9684"/>
              </a:lnSpc>
            </a:pPr>
            <a:r>
              <a:rPr lang="en-US" sz="10194" dirty="0">
                <a:solidFill>
                  <a:srgbClr val="1B1A17"/>
                </a:solidFill>
                <a:latin typeface="More Sugar"/>
                <a:ea typeface="More Sugar"/>
                <a:cs typeface="More Sugar"/>
                <a:sym typeface="More Sugar"/>
              </a:rPr>
              <a:t>Model Selection Outcome</a:t>
            </a:r>
          </a:p>
        </p:txBody>
      </p:sp>
      <p:sp>
        <p:nvSpPr>
          <p:cNvPr id="6" name="TextBox 6">
            <a:extLst>
              <a:ext uri="{FF2B5EF4-FFF2-40B4-BE49-F238E27FC236}">
                <a16:creationId xmlns:a16="http://schemas.microsoft.com/office/drawing/2014/main" id="{EECDA3E8-136B-4AD1-0C06-32EE5F1F2BD0}"/>
              </a:ext>
            </a:extLst>
          </p:cNvPr>
          <p:cNvSpPr txBox="1"/>
          <p:nvPr/>
        </p:nvSpPr>
        <p:spPr>
          <a:xfrm>
            <a:off x="1038225" y="2261845"/>
            <a:ext cx="9086370" cy="3768660"/>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rPr>
              <a:t>The Ridge Regression model demonstrated the strongest performance across all key metrics, achieving the lowest Mean Squared Error and Mean </a:t>
            </a:r>
            <a:r>
              <a:rPr lang="en-US" sz="3000" b="1">
                <a:solidFill>
                  <a:srgbClr val="1B1A17"/>
                </a:solidFill>
                <a:latin typeface="Quicksand Bold"/>
              </a:rPr>
              <a:t>Absolute Error, as </a:t>
            </a:r>
            <a:r>
              <a:rPr lang="en-US" sz="3000" b="1" dirty="0">
                <a:solidFill>
                  <a:srgbClr val="1B1A17"/>
                </a:solidFill>
                <a:latin typeface="Quicksand Bold"/>
              </a:rPr>
              <a:t>well as the highest R² score. This indicates that Ridge Regression provided the most accurate and stable predictions of student scores, explaining approximately 75% of the variance in the data. </a:t>
            </a:r>
            <a:r>
              <a:rPr lang="en-US" sz="3000" b="1" dirty="0">
                <a:solidFill>
                  <a:srgbClr val="1B1A17"/>
                </a:solidFill>
                <a:latin typeface="Quicksand Bold"/>
                <a:sym typeface="Quicksand Bold"/>
              </a:rPr>
              <a:t> </a:t>
            </a:r>
          </a:p>
        </p:txBody>
      </p:sp>
    </p:spTree>
    <p:extLst>
      <p:ext uri="{BB962C8B-B14F-4D97-AF65-F5344CB8AC3E}">
        <p14:creationId xmlns:p14="http://schemas.microsoft.com/office/powerpoint/2010/main" val="868678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10389311" y="-890221"/>
            <a:ext cx="7898689" cy="12067441"/>
          </a:xfrm>
          <a:custGeom>
            <a:avLst/>
            <a:gdLst/>
            <a:ahLst/>
            <a:cxnLst/>
            <a:rect l="l" t="t" r="r" b="b"/>
            <a:pathLst>
              <a:path w="7898689" h="12067441">
                <a:moveTo>
                  <a:pt x="0" y="0"/>
                </a:moveTo>
                <a:lnTo>
                  <a:pt x="7898689" y="0"/>
                </a:lnTo>
                <a:lnTo>
                  <a:pt x="7898689" y="12067442"/>
                </a:lnTo>
                <a:lnTo>
                  <a:pt x="0" y="12067442"/>
                </a:lnTo>
                <a:lnTo>
                  <a:pt x="0"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TextBox 4"/>
          <p:cNvSpPr txBox="1"/>
          <p:nvPr/>
        </p:nvSpPr>
        <p:spPr>
          <a:xfrm>
            <a:off x="2166878" y="4493958"/>
            <a:ext cx="13954245" cy="1575308"/>
          </a:xfrm>
          <a:prstGeom prst="rect">
            <a:avLst/>
          </a:prstGeom>
        </p:spPr>
        <p:txBody>
          <a:bodyPr lIns="0" tIns="0" rIns="0" bIns="0" rtlCol="0" anchor="t">
            <a:spAutoFit/>
          </a:bodyPr>
          <a:lstStyle/>
          <a:p>
            <a:pPr algn="ctr">
              <a:lnSpc>
                <a:spcPts val="11572"/>
              </a:lnSpc>
            </a:pPr>
            <a:r>
              <a:rPr lang="en-US" sz="12181">
                <a:solidFill>
                  <a:srgbClr val="1B1A17"/>
                </a:solidFill>
                <a:latin typeface="More Sugar"/>
                <a:ea typeface="More Sugar"/>
                <a:cs typeface="More Sugar"/>
                <a:sym typeface="More Sugar"/>
              </a:rPr>
              <a:t>THANK YOU!</a:t>
            </a:r>
          </a:p>
        </p:txBody>
      </p:sp>
      <p:sp>
        <p:nvSpPr>
          <p:cNvPr id="5" name="Freeform 5"/>
          <p:cNvSpPr/>
          <p:nvPr/>
        </p:nvSpPr>
        <p:spPr>
          <a:xfrm flipH="1">
            <a:off x="0" y="-890221"/>
            <a:ext cx="7898689" cy="12067441"/>
          </a:xfrm>
          <a:custGeom>
            <a:avLst/>
            <a:gdLst/>
            <a:ahLst/>
            <a:cxnLst/>
            <a:rect l="l" t="t" r="r" b="b"/>
            <a:pathLst>
              <a:path w="7898689" h="12067441">
                <a:moveTo>
                  <a:pt x="7898689" y="0"/>
                </a:moveTo>
                <a:lnTo>
                  <a:pt x="0" y="0"/>
                </a:lnTo>
                <a:lnTo>
                  <a:pt x="0" y="12067442"/>
                </a:lnTo>
                <a:lnTo>
                  <a:pt x="7898689" y="12067442"/>
                </a:lnTo>
                <a:lnTo>
                  <a:pt x="7898689" y="0"/>
                </a:lnTo>
                <a:close/>
              </a:path>
            </a:pathLst>
          </a:custGeom>
          <a:blipFill>
            <a:blip r:embed="rId3">
              <a:alphaModFix amt="23000"/>
              <a:extLst>
                <a:ext uri="{96DAC541-7B7A-43D3-8B79-37D633B846F1}">
                  <asvg:svgBlip xmlns:asvg="http://schemas.microsoft.com/office/drawing/2016/SVG/main" r:embed="rId4"/>
                </a:ext>
              </a:extLst>
            </a:blip>
            <a:stretch>
              <a:fillRect/>
            </a:stretch>
          </a:blipFill>
        </p:spPr>
        <p:txBody>
          <a:bodyPr/>
          <a:lstStyle/>
          <a:p>
            <a:endParaRPr lang="en-E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5F93D-5B32-F011-E053-56127BBB597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0E34B5-F010-1AEA-9785-B20387B5A13D}"/>
              </a:ext>
            </a:extLst>
          </p:cNvPr>
          <p:cNvSpPr/>
          <p:nvPr/>
        </p:nvSpPr>
        <p:spPr>
          <a:xfrm>
            <a:off x="762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7" name="Freeform 7">
            <a:extLst>
              <a:ext uri="{FF2B5EF4-FFF2-40B4-BE49-F238E27FC236}">
                <a16:creationId xmlns:a16="http://schemas.microsoft.com/office/drawing/2014/main" id="{6944E2FB-1748-4E4B-CD48-C9BF364C800F}"/>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3">
              <a:alphaModFix amt="48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BBDC5B24-0BC3-48F2-0ABB-838B12631DC1}"/>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A62C0E44-5475-699F-3797-35184884C589}"/>
              </a:ext>
            </a:extLst>
          </p:cNvPr>
          <p:cNvSpPr txBox="1"/>
          <p:nvPr/>
        </p:nvSpPr>
        <p:spPr>
          <a:xfrm>
            <a:off x="1028700" y="2846012"/>
            <a:ext cx="7463227" cy="3295133"/>
          </a:xfrm>
          <a:prstGeom prst="rect">
            <a:avLst/>
          </a:prstGeom>
        </p:spPr>
        <p:txBody>
          <a:bodyPr lIns="0" tIns="0" rIns="0" bIns="0" rtlCol="0" anchor="t">
            <a:spAutoFit/>
          </a:bodyPr>
          <a:lstStyle/>
          <a:p>
            <a:pPr>
              <a:lnSpc>
                <a:spcPts val="3660"/>
              </a:lnSpc>
            </a:pPr>
            <a:r>
              <a:rPr lang="en-US" sz="3000" b="1" dirty="0">
                <a:solidFill>
                  <a:srgbClr val="1B1A17"/>
                </a:solidFill>
                <a:latin typeface="Quicksand Bold"/>
                <a:sym typeface="Quicksand Bold"/>
              </a:rPr>
              <a:t>Next, we used a correlation heatmap to see how features interact. We look for features that had a strong relationship with our target score. More importantly, we checked for multi-collinearity which can confuse a model and degrade performance. </a:t>
            </a:r>
          </a:p>
        </p:txBody>
      </p:sp>
      <p:pic>
        <p:nvPicPr>
          <p:cNvPr id="12" name="Picture 11" descr="A screenshot of a graph&#10;&#10;AI-generated content may be incorrect.">
            <a:extLst>
              <a:ext uri="{FF2B5EF4-FFF2-40B4-BE49-F238E27FC236}">
                <a16:creationId xmlns:a16="http://schemas.microsoft.com/office/drawing/2014/main" id="{79CE4910-3F61-61C2-BC4B-FDEBE9BAF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927" y="1400929"/>
            <a:ext cx="9491273" cy="8478415"/>
          </a:xfrm>
          <a:prstGeom prst="rect">
            <a:avLst/>
          </a:prstGeom>
        </p:spPr>
      </p:pic>
    </p:spTree>
    <p:extLst>
      <p:ext uri="{BB962C8B-B14F-4D97-AF65-F5344CB8AC3E}">
        <p14:creationId xmlns:p14="http://schemas.microsoft.com/office/powerpoint/2010/main" val="1012675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p:cNvSpPr/>
          <p:nvPr/>
        </p:nvSpPr>
        <p:spPr>
          <a:xfrm>
            <a:off x="-2636630" y="-2242556"/>
            <a:ext cx="7330661" cy="7386056"/>
          </a:xfrm>
          <a:custGeom>
            <a:avLst/>
            <a:gdLst/>
            <a:ahLst/>
            <a:cxnLst/>
            <a:rect l="l" t="t" r="r" b="b"/>
            <a:pathLst>
              <a:path w="7330661" h="7386056">
                <a:moveTo>
                  <a:pt x="0" y="0"/>
                </a:moveTo>
                <a:lnTo>
                  <a:pt x="7330660" y="0"/>
                </a:lnTo>
                <a:lnTo>
                  <a:pt x="7330660" y="7386056"/>
                </a:lnTo>
                <a:lnTo>
                  <a:pt x="0" y="7386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p:cNvSpPr/>
          <p:nvPr/>
        </p:nvSpPr>
        <p:spPr>
          <a:xfrm>
            <a:off x="477564" y="1695476"/>
            <a:ext cx="6696537" cy="7562824"/>
          </a:xfrm>
          <a:custGeom>
            <a:avLst/>
            <a:gdLst/>
            <a:ahLst/>
            <a:cxnLst/>
            <a:rect l="l" t="t" r="r" b="b"/>
            <a:pathLst>
              <a:path w="6696537" h="7562824">
                <a:moveTo>
                  <a:pt x="0" y="0"/>
                </a:moveTo>
                <a:lnTo>
                  <a:pt x="6696537" y="0"/>
                </a:lnTo>
                <a:lnTo>
                  <a:pt x="6696537" y="7562824"/>
                </a:lnTo>
                <a:lnTo>
                  <a:pt x="0" y="75628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p:cNvSpPr/>
          <p:nvPr/>
        </p:nvSpPr>
        <p:spPr>
          <a:xfrm>
            <a:off x="13929088" y="-1561546"/>
            <a:ext cx="7330661" cy="7386056"/>
          </a:xfrm>
          <a:custGeom>
            <a:avLst/>
            <a:gdLst/>
            <a:ahLst/>
            <a:cxnLst/>
            <a:rect l="l" t="t" r="r" b="b"/>
            <a:pathLst>
              <a:path w="7330661" h="7386056">
                <a:moveTo>
                  <a:pt x="0" y="0"/>
                </a:moveTo>
                <a:lnTo>
                  <a:pt x="7330661" y="0"/>
                </a:lnTo>
                <a:lnTo>
                  <a:pt x="7330661" y="7386056"/>
                </a:lnTo>
                <a:lnTo>
                  <a:pt x="0" y="7386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TextBox 6"/>
          <p:cNvSpPr txBox="1"/>
          <p:nvPr/>
        </p:nvSpPr>
        <p:spPr>
          <a:xfrm>
            <a:off x="477565" y="419100"/>
            <a:ext cx="17332870" cy="2208746"/>
          </a:xfrm>
          <a:prstGeom prst="rect">
            <a:avLst/>
          </a:prstGeom>
        </p:spPr>
        <p:txBody>
          <a:bodyPr wrap="square" lIns="0" tIns="0" rIns="0" bIns="0" rtlCol="0" anchor="t">
            <a:spAutoFit/>
          </a:bodyPr>
          <a:lstStyle/>
          <a:p>
            <a:pPr algn="r">
              <a:lnSpc>
                <a:spcPts val="8363"/>
              </a:lnSpc>
            </a:pPr>
            <a:r>
              <a:rPr lang="en-US" sz="8803" dirty="0">
                <a:solidFill>
                  <a:srgbClr val="1B1A17"/>
                </a:solidFill>
                <a:latin typeface="More Sugar"/>
                <a:ea typeface="More Sugar"/>
                <a:cs typeface="More Sugar"/>
                <a:sym typeface="More Sugar"/>
              </a:rPr>
              <a:t>Data Understanding and Exploration</a:t>
            </a:r>
          </a:p>
        </p:txBody>
      </p:sp>
      <p:sp>
        <p:nvSpPr>
          <p:cNvPr id="7" name="TextBox 7"/>
          <p:cNvSpPr txBox="1"/>
          <p:nvPr/>
        </p:nvSpPr>
        <p:spPr>
          <a:xfrm>
            <a:off x="8476440" y="2705100"/>
            <a:ext cx="7463227" cy="457448"/>
          </a:xfrm>
          <a:prstGeom prst="rect">
            <a:avLst/>
          </a:prstGeom>
        </p:spPr>
        <p:txBody>
          <a:bodyPr lIns="0" tIns="0" rIns="0" bIns="0" rtlCol="0" anchor="t">
            <a:spAutoFit/>
          </a:bodyPr>
          <a:lstStyle/>
          <a:p>
            <a:pPr algn="l">
              <a:lnSpc>
                <a:spcPts val="3660"/>
              </a:lnSpc>
            </a:pPr>
            <a:r>
              <a:rPr lang="en-US" sz="3000" b="1" dirty="0">
                <a:solidFill>
                  <a:srgbClr val="1B1A17"/>
                </a:solidFill>
                <a:latin typeface="Quicksand Bold"/>
                <a:ea typeface="Quicksand Bold"/>
                <a:cs typeface="Quicksand Bold"/>
                <a:sym typeface="Quicksand Bold"/>
              </a:rPr>
              <a:t>Identify Noisy or Irrelevant Features:</a:t>
            </a:r>
          </a:p>
        </p:txBody>
      </p:sp>
      <p:sp>
        <p:nvSpPr>
          <p:cNvPr id="9" name="TextBox 9"/>
          <p:cNvSpPr txBox="1"/>
          <p:nvPr/>
        </p:nvSpPr>
        <p:spPr>
          <a:xfrm>
            <a:off x="8842662" y="3238500"/>
            <a:ext cx="8967773" cy="6748386"/>
          </a:xfrm>
          <a:prstGeom prst="rect">
            <a:avLst/>
          </a:prstGeom>
        </p:spPr>
        <p:txBody>
          <a:bodyPr wrap="square" lIns="0" tIns="0" rIns="0" bIns="0" rtlCol="0" anchor="t">
            <a:spAutoFit/>
          </a:bodyPr>
          <a:lstStyle/>
          <a:p>
            <a:pPr marL="582932" lvl="1" indent="-291466" algn="just">
              <a:lnSpc>
                <a:spcPts val="3294"/>
              </a:lnSpc>
              <a:buFont typeface="Arial"/>
              <a:buChar char="•"/>
            </a:pPr>
            <a:r>
              <a:rPr lang="en-US" sz="2700" dirty="0">
                <a:solidFill>
                  <a:srgbClr val="1B1A17"/>
                </a:solidFill>
                <a:latin typeface="Quicksand"/>
                <a:ea typeface="Quicksand"/>
                <a:cs typeface="Quicksand"/>
                <a:sym typeface="Quicksand"/>
              </a:rPr>
              <a:t>We checked the absolute correlation with the final score to identify potentially irrelevant features</a:t>
            </a:r>
          </a:p>
          <a:p>
            <a:pPr marL="582932" lvl="1" indent="-291466" algn="just">
              <a:lnSpc>
                <a:spcPts val="3294"/>
              </a:lnSpc>
              <a:buFont typeface="Arial"/>
              <a:buChar char="•"/>
            </a:pPr>
            <a:r>
              <a:rPr lang="en-US" sz="2700" dirty="0">
                <a:solidFill>
                  <a:srgbClr val="1B1A17"/>
                </a:solidFill>
                <a:latin typeface="Quicksand"/>
              </a:rPr>
              <a:t>Feature variance was analyzed to identify near-constant or highly dispersed features, serving as a supplementary indicator alongside correlation.</a:t>
            </a:r>
          </a:p>
          <a:p>
            <a:pPr marL="582932" lvl="1" indent="-291466" algn="just">
              <a:lnSpc>
                <a:spcPts val="3294"/>
              </a:lnSpc>
              <a:buFont typeface="Arial"/>
              <a:buChar char="•"/>
            </a:pPr>
            <a:r>
              <a:rPr lang="en-US" sz="2700" dirty="0">
                <a:solidFill>
                  <a:srgbClr val="1B1A17"/>
                </a:solidFill>
                <a:latin typeface="Quicksand"/>
              </a:rPr>
              <a:t>Noise often manifests as extreme values that deviate significantly from the rest of the dataset. The IQR method was applied to identify noise by focusing on the "middle 50%" of the data and flagging points that fall too far outside this central range.</a:t>
            </a:r>
          </a:p>
          <a:p>
            <a:pPr marL="582932" lvl="1" indent="-291466" algn="just">
              <a:lnSpc>
                <a:spcPts val="3294"/>
              </a:lnSpc>
              <a:buFont typeface="Arial"/>
              <a:buChar char="•"/>
            </a:pPr>
            <a:r>
              <a:rPr lang="en-US" sz="2700" dirty="0">
                <a:solidFill>
                  <a:srgbClr val="1B1A17"/>
                </a:solidFill>
                <a:latin typeface="Quicksand"/>
              </a:rPr>
              <a:t>Features found noisy were </a:t>
            </a:r>
            <a:r>
              <a:rPr lang="en-US" sz="2700" dirty="0" err="1">
                <a:solidFill>
                  <a:srgbClr val="1B1A17"/>
                </a:solidFill>
                <a:latin typeface="Quicksand"/>
              </a:rPr>
              <a:t>online_portal_usage_minutes</a:t>
            </a:r>
            <a:r>
              <a:rPr lang="en-US" sz="2700" dirty="0">
                <a:solidFill>
                  <a:srgbClr val="1B1A17"/>
                </a:solidFill>
                <a:latin typeface="Quicksand"/>
              </a:rPr>
              <a:t>, </a:t>
            </a:r>
            <a:r>
              <a:rPr lang="en-US" sz="2700" dirty="0" err="1">
                <a:solidFill>
                  <a:srgbClr val="1B1A17"/>
                </a:solidFill>
                <a:latin typeface="Quicksand"/>
              </a:rPr>
              <a:t>study_hours_last_semester</a:t>
            </a:r>
            <a:r>
              <a:rPr lang="en-US" sz="2700" dirty="0">
                <a:solidFill>
                  <a:srgbClr val="1B1A17"/>
                </a:solidFill>
                <a:latin typeface="Quicksand"/>
              </a:rPr>
              <a:t>, </a:t>
            </a:r>
            <a:r>
              <a:rPr lang="en-US" sz="2700" dirty="0" err="1">
                <a:solidFill>
                  <a:srgbClr val="1B1A17"/>
                </a:solidFill>
                <a:latin typeface="Quicksand"/>
              </a:rPr>
              <a:t>parent_income</a:t>
            </a:r>
            <a:r>
              <a:rPr lang="en-US" sz="2700" dirty="0">
                <a:solidFill>
                  <a:srgbClr val="1B1A17"/>
                </a:solidFill>
                <a:latin typeface="Quicksand"/>
              </a:rPr>
              <a:t>, </a:t>
            </a:r>
            <a:r>
              <a:rPr lang="en-US" sz="2700" dirty="0" err="1">
                <a:solidFill>
                  <a:srgbClr val="1B1A17"/>
                </a:solidFill>
                <a:latin typeface="Quicksand"/>
              </a:rPr>
              <a:t>sleep_hours</a:t>
            </a:r>
            <a:r>
              <a:rPr lang="en-US" sz="2700" dirty="0">
                <a:solidFill>
                  <a:srgbClr val="1B1A17"/>
                </a:solidFill>
                <a:latin typeface="Quicksand"/>
              </a:rPr>
              <a:t>, and </a:t>
            </a:r>
            <a:r>
              <a:rPr lang="en-US" sz="2700" dirty="0" err="1">
                <a:solidFill>
                  <a:srgbClr val="1B1A17"/>
                </a:solidFill>
                <a:latin typeface="Quicksand"/>
              </a:rPr>
              <a:t>lecture_attendance_rate</a:t>
            </a:r>
            <a:r>
              <a:rPr lang="en-US" sz="2700" dirty="0">
                <a:solidFill>
                  <a:srgbClr val="1B1A17"/>
                </a:solidFill>
                <a:latin typeface="Quicksand"/>
              </a:rPr>
              <a:t>.</a:t>
            </a:r>
          </a:p>
          <a:p>
            <a:pPr marL="582932" lvl="1" indent="-291466" algn="just">
              <a:lnSpc>
                <a:spcPts val="3294"/>
              </a:lnSpc>
              <a:buFont typeface="Arial"/>
              <a:buChar char="•"/>
            </a:pPr>
            <a:endParaRPr lang="en-US" sz="2700" dirty="0">
              <a:solidFill>
                <a:srgbClr val="1B1A17"/>
              </a:solidFill>
              <a:latin typeface="Quicksa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F0BB3-E863-A873-5248-65FB8EE6A64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516896-CE3D-458E-971F-E83CE34B01C2}"/>
              </a:ext>
            </a:extLst>
          </p:cNvPr>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3" name="Freeform 3">
            <a:extLst>
              <a:ext uri="{FF2B5EF4-FFF2-40B4-BE49-F238E27FC236}">
                <a16:creationId xmlns:a16="http://schemas.microsoft.com/office/drawing/2014/main" id="{35D61E3E-5F00-1E04-039C-5762613E2DD0}"/>
              </a:ext>
            </a:extLst>
          </p:cNvPr>
          <p:cNvSpPr/>
          <p:nvPr/>
        </p:nvSpPr>
        <p:spPr>
          <a:xfrm>
            <a:off x="6667463" y="823367"/>
            <a:ext cx="7130461" cy="7456692"/>
          </a:xfrm>
          <a:custGeom>
            <a:avLst/>
            <a:gdLst/>
            <a:ahLst/>
            <a:cxnLst/>
            <a:rect l="l" t="t" r="r" b="b"/>
            <a:pathLst>
              <a:path w="7130461" h="7456692">
                <a:moveTo>
                  <a:pt x="0" y="0"/>
                </a:moveTo>
                <a:lnTo>
                  <a:pt x="7130462" y="0"/>
                </a:lnTo>
                <a:lnTo>
                  <a:pt x="7130462" y="7456691"/>
                </a:lnTo>
                <a:lnTo>
                  <a:pt x="0" y="7456691"/>
                </a:lnTo>
                <a:lnTo>
                  <a:pt x="0" y="0"/>
                </a:lnTo>
                <a:close/>
              </a:path>
            </a:pathLst>
          </a:custGeom>
          <a:blipFill>
            <a:blip r:embed="rId3">
              <a:alphaModFix amt="17000"/>
              <a:extLst>
                <a:ext uri="{96DAC541-7B7A-43D3-8B79-37D633B846F1}">
                  <asvg:svgBlip xmlns:asvg="http://schemas.microsoft.com/office/drawing/2016/SVG/main" r:embed="rId4"/>
                </a:ext>
              </a:extLst>
            </a:blip>
            <a:stretch>
              <a:fillRect/>
            </a:stretch>
          </a:blipFill>
        </p:spPr>
        <p:txBody>
          <a:bodyPr/>
          <a:lstStyle/>
          <a:p>
            <a:endParaRPr lang="en-EG"/>
          </a:p>
        </p:txBody>
      </p:sp>
      <p:sp>
        <p:nvSpPr>
          <p:cNvPr id="4" name="Freeform 4">
            <a:extLst>
              <a:ext uri="{FF2B5EF4-FFF2-40B4-BE49-F238E27FC236}">
                <a16:creationId xmlns:a16="http://schemas.microsoft.com/office/drawing/2014/main" id="{DD2BDBC4-4597-A3D4-DA3A-37EE754D4D0A}"/>
              </a:ext>
            </a:extLst>
          </p:cNvPr>
          <p:cNvSpPr/>
          <p:nvPr/>
        </p:nvSpPr>
        <p:spPr>
          <a:xfrm>
            <a:off x="11695186" y="5143500"/>
            <a:ext cx="8658970" cy="9187236"/>
          </a:xfrm>
          <a:custGeom>
            <a:avLst/>
            <a:gdLst/>
            <a:ahLst/>
            <a:cxnLst/>
            <a:rect l="l" t="t" r="r" b="b"/>
            <a:pathLst>
              <a:path w="8658970" h="9187236">
                <a:moveTo>
                  <a:pt x="0" y="0"/>
                </a:moveTo>
                <a:lnTo>
                  <a:pt x="8658970" y="0"/>
                </a:lnTo>
                <a:lnTo>
                  <a:pt x="8658970" y="9187236"/>
                </a:lnTo>
                <a:lnTo>
                  <a:pt x="0" y="9187236"/>
                </a:lnTo>
                <a:lnTo>
                  <a:pt x="0" y="0"/>
                </a:lnTo>
                <a:close/>
              </a:path>
            </a:pathLst>
          </a:custGeom>
          <a:blipFill>
            <a:blip r:embed="rId5">
              <a:alphaModFix amt="37000"/>
              <a:extLst>
                <a:ext uri="{96DAC541-7B7A-43D3-8B79-37D633B846F1}">
                  <asvg:svgBlip xmlns:asvg="http://schemas.microsoft.com/office/drawing/2016/SVG/main" r:embed="rId6"/>
                </a:ext>
              </a:extLst>
            </a:blip>
            <a:stretch>
              <a:fillRect/>
            </a:stretch>
          </a:blipFill>
        </p:spPr>
        <p:txBody>
          <a:bodyPr/>
          <a:lstStyle/>
          <a:p>
            <a:endParaRPr lang="en-EG"/>
          </a:p>
        </p:txBody>
      </p:sp>
      <p:sp>
        <p:nvSpPr>
          <p:cNvPr id="5" name="Freeform 5">
            <a:extLst>
              <a:ext uri="{FF2B5EF4-FFF2-40B4-BE49-F238E27FC236}">
                <a16:creationId xmlns:a16="http://schemas.microsoft.com/office/drawing/2014/main" id="{9297D698-1B4E-F3FE-F9C1-495136ACBAF4}"/>
              </a:ext>
            </a:extLst>
          </p:cNvPr>
          <p:cNvSpPr/>
          <p:nvPr/>
        </p:nvSpPr>
        <p:spPr>
          <a:xfrm>
            <a:off x="9546167" y="2646389"/>
            <a:ext cx="7713133" cy="5272978"/>
          </a:xfrm>
          <a:custGeom>
            <a:avLst/>
            <a:gdLst/>
            <a:ahLst/>
            <a:cxnLst/>
            <a:rect l="l" t="t" r="r" b="b"/>
            <a:pathLst>
              <a:path w="7713133" h="5272978">
                <a:moveTo>
                  <a:pt x="0" y="0"/>
                </a:moveTo>
                <a:lnTo>
                  <a:pt x="7713133" y="0"/>
                </a:lnTo>
                <a:lnTo>
                  <a:pt x="7713133" y="5272978"/>
                </a:lnTo>
                <a:lnTo>
                  <a:pt x="0" y="52729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EG"/>
          </a:p>
        </p:txBody>
      </p:sp>
      <p:sp>
        <p:nvSpPr>
          <p:cNvPr id="6" name="Freeform 6">
            <a:extLst>
              <a:ext uri="{FF2B5EF4-FFF2-40B4-BE49-F238E27FC236}">
                <a16:creationId xmlns:a16="http://schemas.microsoft.com/office/drawing/2014/main" id="{24DEC544-9405-9CFC-675D-58459576995C}"/>
              </a:ext>
            </a:extLst>
          </p:cNvPr>
          <p:cNvSpPr/>
          <p:nvPr/>
        </p:nvSpPr>
        <p:spPr>
          <a:xfrm>
            <a:off x="16024671" y="-547681"/>
            <a:ext cx="3867912" cy="4114800"/>
          </a:xfrm>
          <a:custGeom>
            <a:avLst/>
            <a:gdLst/>
            <a:ahLst/>
            <a:cxnLst/>
            <a:rect l="l" t="t" r="r" b="b"/>
            <a:pathLst>
              <a:path w="3867912" h="4114800">
                <a:moveTo>
                  <a:pt x="0" y="0"/>
                </a:moveTo>
                <a:lnTo>
                  <a:pt x="3867912" y="0"/>
                </a:lnTo>
                <a:lnTo>
                  <a:pt x="3867912" y="4114800"/>
                </a:lnTo>
                <a:lnTo>
                  <a:pt x="0" y="4114800"/>
                </a:lnTo>
                <a:lnTo>
                  <a:pt x="0" y="0"/>
                </a:lnTo>
                <a:close/>
              </a:path>
            </a:pathLst>
          </a:custGeom>
          <a:blipFill>
            <a:blip r:embed="rId9">
              <a:alphaModFix amt="26000"/>
              <a:extLst>
                <a:ext uri="{96DAC541-7B7A-43D3-8B79-37D633B846F1}">
                  <asvg:svgBlip xmlns:asvg="http://schemas.microsoft.com/office/drawing/2016/SVG/main" r:embed="rId10"/>
                </a:ext>
              </a:extLst>
            </a:blip>
            <a:stretch>
              <a:fillRect/>
            </a:stretch>
          </a:blipFill>
        </p:spPr>
        <p:txBody>
          <a:bodyPr/>
          <a:lstStyle/>
          <a:p>
            <a:endParaRPr lang="en-EG"/>
          </a:p>
        </p:txBody>
      </p:sp>
      <p:sp>
        <p:nvSpPr>
          <p:cNvPr id="7" name="Freeform 7">
            <a:extLst>
              <a:ext uri="{FF2B5EF4-FFF2-40B4-BE49-F238E27FC236}">
                <a16:creationId xmlns:a16="http://schemas.microsoft.com/office/drawing/2014/main" id="{48D189FE-5229-5FCC-3A15-2B59496FAB85}"/>
              </a:ext>
            </a:extLst>
          </p:cNvPr>
          <p:cNvSpPr/>
          <p:nvPr/>
        </p:nvSpPr>
        <p:spPr>
          <a:xfrm>
            <a:off x="-881435" y="6222658"/>
            <a:ext cx="6183443" cy="4114800"/>
          </a:xfrm>
          <a:custGeom>
            <a:avLst/>
            <a:gdLst/>
            <a:ahLst/>
            <a:cxnLst/>
            <a:rect l="l" t="t" r="r" b="b"/>
            <a:pathLst>
              <a:path w="6183443" h="4114800">
                <a:moveTo>
                  <a:pt x="0" y="0"/>
                </a:moveTo>
                <a:lnTo>
                  <a:pt x="6183443" y="0"/>
                </a:lnTo>
                <a:lnTo>
                  <a:pt x="6183443" y="4114800"/>
                </a:lnTo>
                <a:lnTo>
                  <a:pt x="0" y="4114800"/>
                </a:lnTo>
                <a:lnTo>
                  <a:pt x="0" y="0"/>
                </a:lnTo>
                <a:close/>
              </a:path>
            </a:pathLst>
          </a:custGeom>
          <a:blipFill>
            <a:blip r:embed="rId11">
              <a:alphaModFix amt="48000"/>
              <a:extLst>
                <a:ext uri="{96DAC541-7B7A-43D3-8B79-37D633B846F1}">
                  <asvg:svgBlip xmlns:asvg="http://schemas.microsoft.com/office/drawing/2016/SVG/main" r:embed="rId12"/>
                </a:ext>
              </a:extLst>
            </a:blip>
            <a:stretch>
              <a:fillRect/>
            </a:stretch>
          </a:blipFill>
        </p:spPr>
        <p:txBody>
          <a:bodyPr/>
          <a:lstStyle/>
          <a:p>
            <a:endParaRPr lang="en-EG"/>
          </a:p>
        </p:txBody>
      </p:sp>
      <p:sp>
        <p:nvSpPr>
          <p:cNvPr id="8" name="TextBox 8">
            <a:extLst>
              <a:ext uri="{FF2B5EF4-FFF2-40B4-BE49-F238E27FC236}">
                <a16:creationId xmlns:a16="http://schemas.microsoft.com/office/drawing/2014/main" id="{10890223-D852-96C6-12E5-0342E1AB4B87}"/>
              </a:ext>
            </a:extLst>
          </p:cNvPr>
          <p:cNvSpPr txBox="1"/>
          <p:nvPr/>
        </p:nvSpPr>
        <p:spPr>
          <a:xfrm>
            <a:off x="1028700" y="295172"/>
            <a:ext cx="15811500" cy="2105128"/>
          </a:xfrm>
          <a:prstGeom prst="rect">
            <a:avLst/>
          </a:prstGeom>
        </p:spPr>
        <p:txBody>
          <a:bodyPr wrap="square" lIns="0" tIns="0" rIns="0" bIns="0" rtlCol="0" anchor="t">
            <a:spAutoFit/>
          </a:bodyPr>
          <a:lstStyle/>
          <a:p>
            <a:pPr marL="0" algn="l" defTabSz="914400" rtl="0" eaLnBrk="1" latinLnBrk="0" hangingPunct="1">
              <a:lnSpc>
                <a:spcPts val="8004"/>
              </a:lnSpc>
            </a:pPr>
            <a:r>
              <a:rPr lang="en-US" sz="8425" dirty="0">
                <a:solidFill>
                  <a:srgbClr val="1B1A17"/>
                </a:solidFill>
                <a:latin typeface="More Sugar"/>
                <a:ea typeface="More Sugar"/>
                <a:cs typeface="More Sugar"/>
                <a:sym typeface="More Sugar"/>
              </a:rPr>
              <a:t>Data Understanding and Exploration </a:t>
            </a:r>
          </a:p>
        </p:txBody>
      </p:sp>
      <p:sp>
        <p:nvSpPr>
          <p:cNvPr id="9" name="TextBox 9">
            <a:extLst>
              <a:ext uri="{FF2B5EF4-FFF2-40B4-BE49-F238E27FC236}">
                <a16:creationId xmlns:a16="http://schemas.microsoft.com/office/drawing/2014/main" id="{D5754E43-EFCE-EC55-93B5-516766B3BD7D}"/>
              </a:ext>
            </a:extLst>
          </p:cNvPr>
          <p:cNvSpPr txBox="1"/>
          <p:nvPr/>
        </p:nvSpPr>
        <p:spPr>
          <a:xfrm>
            <a:off x="1028700" y="2846012"/>
            <a:ext cx="7463227" cy="3769622"/>
          </a:xfrm>
          <a:prstGeom prst="rect">
            <a:avLst/>
          </a:prstGeom>
        </p:spPr>
        <p:txBody>
          <a:bodyPr lIns="0" tIns="0" rIns="0" bIns="0" rtlCol="0" anchor="t">
            <a:spAutoFit/>
          </a:bodyPr>
          <a:lstStyle/>
          <a:p>
            <a:pPr algn="l">
              <a:lnSpc>
                <a:spcPts val="3660"/>
              </a:lnSpc>
            </a:pPr>
            <a:r>
              <a:rPr lang="en-US" sz="3000" b="1" dirty="0">
                <a:solidFill>
                  <a:srgbClr val="1B1A17"/>
                </a:solidFill>
                <a:latin typeface="Quicksand Bold"/>
                <a:sym typeface="Quicksand Bold"/>
              </a:rPr>
              <a:t>Machine Learning models cannot handle missing data. We scanned the dataset for null values and applied imputation; by median for numerical features and by mode for categorical features to ensure we didn’t lose valuable rows while maintaining the overall statistical integrity of the set. </a:t>
            </a:r>
          </a:p>
        </p:txBody>
      </p:sp>
    </p:spTree>
    <p:extLst>
      <p:ext uri="{BB962C8B-B14F-4D97-AF65-F5344CB8AC3E}">
        <p14:creationId xmlns:p14="http://schemas.microsoft.com/office/powerpoint/2010/main" val="2062194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4" name="Freeform 4"/>
          <p:cNvSpPr/>
          <p:nvPr/>
        </p:nvSpPr>
        <p:spPr>
          <a:xfrm>
            <a:off x="-3429000" y="1889621"/>
            <a:ext cx="9573383" cy="8650857"/>
          </a:xfrm>
          <a:custGeom>
            <a:avLst/>
            <a:gdLst/>
            <a:ahLst/>
            <a:cxnLst/>
            <a:rect l="l" t="t" r="r" b="b"/>
            <a:pathLst>
              <a:path w="9573383" h="8650857">
                <a:moveTo>
                  <a:pt x="0" y="0"/>
                </a:moveTo>
                <a:lnTo>
                  <a:pt x="9573383" y="0"/>
                </a:lnTo>
                <a:lnTo>
                  <a:pt x="9573383" y="8650857"/>
                </a:lnTo>
                <a:lnTo>
                  <a:pt x="0" y="8650857"/>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EG"/>
          </a:p>
        </p:txBody>
      </p:sp>
      <p:sp>
        <p:nvSpPr>
          <p:cNvPr id="5" name="Freeform 5"/>
          <p:cNvSpPr/>
          <p:nvPr/>
        </p:nvSpPr>
        <p:spPr>
          <a:xfrm>
            <a:off x="-2002496" y="7903593"/>
            <a:ext cx="7315200" cy="3022138"/>
          </a:xfrm>
          <a:custGeom>
            <a:avLst/>
            <a:gdLst/>
            <a:ahLst/>
            <a:cxnLst/>
            <a:rect l="l" t="t" r="r" b="b"/>
            <a:pathLst>
              <a:path w="7315200" h="3022138">
                <a:moveTo>
                  <a:pt x="0" y="0"/>
                </a:moveTo>
                <a:lnTo>
                  <a:pt x="7315200" y="0"/>
                </a:lnTo>
                <a:lnTo>
                  <a:pt x="7315200" y="3022138"/>
                </a:lnTo>
                <a:lnTo>
                  <a:pt x="0" y="30221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
        <p:nvSpPr>
          <p:cNvPr id="6" name="Freeform 6"/>
          <p:cNvSpPr/>
          <p:nvPr/>
        </p:nvSpPr>
        <p:spPr>
          <a:xfrm>
            <a:off x="9144000" y="-4052340"/>
            <a:ext cx="9573383" cy="8650857"/>
          </a:xfrm>
          <a:custGeom>
            <a:avLst/>
            <a:gdLst/>
            <a:ahLst/>
            <a:cxnLst/>
            <a:rect l="l" t="t" r="r" b="b"/>
            <a:pathLst>
              <a:path w="9573383" h="8650857">
                <a:moveTo>
                  <a:pt x="0" y="0"/>
                </a:moveTo>
                <a:lnTo>
                  <a:pt x="9573383" y="0"/>
                </a:lnTo>
                <a:lnTo>
                  <a:pt x="9573383" y="8650857"/>
                </a:lnTo>
                <a:lnTo>
                  <a:pt x="0" y="8650857"/>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EG"/>
          </a:p>
        </p:txBody>
      </p:sp>
      <p:sp>
        <p:nvSpPr>
          <p:cNvPr id="7" name="TextBox 7"/>
          <p:cNvSpPr txBox="1"/>
          <p:nvPr/>
        </p:nvSpPr>
        <p:spPr>
          <a:xfrm>
            <a:off x="1655104" y="562136"/>
            <a:ext cx="14977793" cy="3285964"/>
          </a:xfrm>
          <a:prstGeom prst="rect">
            <a:avLst/>
          </a:prstGeom>
        </p:spPr>
        <p:txBody>
          <a:bodyPr lIns="0" tIns="0" rIns="0" bIns="0" rtlCol="0" anchor="t">
            <a:spAutoFit/>
          </a:bodyPr>
          <a:lstStyle/>
          <a:p>
            <a:pPr algn="ctr">
              <a:lnSpc>
                <a:spcPts val="8363"/>
              </a:lnSpc>
            </a:pPr>
            <a:r>
              <a:rPr lang="en-US" sz="9600" dirty="0">
                <a:solidFill>
                  <a:srgbClr val="1B1A17"/>
                </a:solidFill>
                <a:latin typeface="More Sugar"/>
                <a:ea typeface="More Sugar"/>
                <a:cs typeface="More Sugar"/>
                <a:sym typeface="More Sugar"/>
              </a:rPr>
              <a:t>Data Understanding and Exploration </a:t>
            </a:r>
          </a:p>
          <a:p>
            <a:pPr algn="ctr">
              <a:lnSpc>
                <a:spcPts val="8363"/>
              </a:lnSpc>
            </a:pPr>
            <a:endParaRPr lang="en-US" sz="8803" dirty="0">
              <a:solidFill>
                <a:srgbClr val="1B1A17"/>
              </a:solidFill>
              <a:latin typeface="More Sugar"/>
              <a:ea typeface="More Sugar"/>
              <a:cs typeface="More Sugar"/>
              <a:sym typeface="More Sugar"/>
            </a:endParaRPr>
          </a:p>
        </p:txBody>
      </p:sp>
      <p:sp>
        <p:nvSpPr>
          <p:cNvPr id="8" name="TextBox 8"/>
          <p:cNvSpPr txBox="1"/>
          <p:nvPr/>
        </p:nvSpPr>
        <p:spPr>
          <a:xfrm>
            <a:off x="1655103" y="3037864"/>
            <a:ext cx="15697200" cy="3769622"/>
          </a:xfrm>
          <a:prstGeom prst="rect">
            <a:avLst/>
          </a:prstGeom>
        </p:spPr>
        <p:txBody>
          <a:bodyPr wrap="square" lIns="0" tIns="0" rIns="0" bIns="0" rtlCol="0" anchor="t">
            <a:spAutoFit/>
          </a:bodyPr>
          <a:lstStyle/>
          <a:p>
            <a:pPr>
              <a:lnSpc>
                <a:spcPts val="3660"/>
              </a:lnSpc>
            </a:pPr>
            <a:r>
              <a:rPr lang="en-US" sz="3000" b="1" dirty="0">
                <a:solidFill>
                  <a:srgbClr val="1B1A17"/>
                </a:solidFill>
                <a:latin typeface="Quicksand Bold"/>
              </a:rPr>
              <a:t>To ensure our model wasn't distracted by extreme anomalies, </a:t>
            </a:r>
            <a:r>
              <a:rPr lang="en-US" sz="3000" b="1" dirty="0">
                <a:solidFill>
                  <a:srgbClr val="1B1A17"/>
                </a:solidFill>
                <a:latin typeface="Quicksand Bold"/>
                <a:ea typeface="Quicksand Bold"/>
                <a:cs typeface="Quicksand Bold"/>
                <a:sym typeface="Quicksand Bold"/>
              </a:rPr>
              <a:t>We visualized the outliers using box plots then </a:t>
            </a:r>
            <a:r>
              <a:rPr lang="en-US" sz="3000" b="1" dirty="0">
                <a:solidFill>
                  <a:srgbClr val="1B1A17"/>
                </a:solidFill>
                <a:latin typeface="Quicksand Bold"/>
              </a:rPr>
              <a:t>used IQR to identify and treat outliers. By filtering out data points that fell significantly outside the expected range, we created a better dataset that more accurately reflects typical student performance. Instead of removing outliers entirely, which could reduce dataset size and introduce bias, values falling below the 1st percentile or above the 99th percentile in the training set were capped at those thresholds. This preserves the overall structure of the data while limiting the influence of extreme observations.</a:t>
            </a:r>
            <a:endParaRPr lang="en-US" sz="3000" b="1" dirty="0">
              <a:solidFill>
                <a:srgbClr val="1B1A17"/>
              </a:solidFill>
              <a:latin typeface="Quicksand Bold"/>
              <a:sym typeface="Quicksand Bold"/>
            </a:endParaRPr>
          </a:p>
        </p:txBody>
      </p:sp>
      <p:sp>
        <p:nvSpPr>
          <p:cNvPr id="16" name="Freeform 10">
            <a:extLst>
              <a:ext uri="{FF2B5EF4-FFF2-40B4-BE49-F238E27FC236}">
                <a16:creationId xmlns:a16="http://schemas.microsoft.com/office/drawing/2014/main" id="{DB047FA8-B12A-BEC9-A54C-08C9640960F9}"/>
              </a:ext>
            </a:extLst>
          </p:cNvPr>
          <p:cNvSpPr/>
          <p:nvPr/>
        </p:nvSpPr>
        <p:spPr>
          <a:xfrm>
            <a:off x="13843684" y="7028616"/>
            <a:ext cx="3308893" cy="3296484"/>
          </a:xfrm>
          <a:custGeom>
            <a:avLst/>
            <a:gdLst/>
            <a:ahLst/>
            <a:cxnLst/>
            <a:rect l="l" t="t" r="r" b="b"/>
            <a:pathLst>
              <a:path w="3308893" h="3296484">
                <a:moveTo>
                  <a:pt x="0" y="0"/>
                </a:moveTo>
                <a:lnTo>
                  <a:pt x="3308893" y="0"/>
                </a:lnTo>
                <a:lnTo>
                  <a:pt x="3308893" y="3296485"/>
                </a:lnTo>
                <a:lnTo>
                  <a:pt x="0" y="3296485"/>
                </a:lnTo>
                <a:lnTo>
                  <a:pt x="0" y="0"/>
                </a:lnTo>
                <a:close/>
              </a:path>
            </a:pathLst>
          </a:custGeom>
          <a:blipFill>
            <a:blip r:embed="rId7"/>
            <a:stretch>
              <a:fillRect/>
            </a:stretch>
          </a:blipFill>
        </p:spPr>
        <p:txBody>
          <a:bodyPr/>
          <a:lstStyle/>
          <a:p>
            <a:endParaRPr lang="en-E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777" b="-38777"/>
            </a:stretch>
          </a:blipFill>
        </p:spPr>
        <p:txBody>
          <a:bodyPr/>
          <a:lstStyle/>
          <a:p>
            <a:endParaRPr lang="en-EG"/>
          </a:p>
        </p:txBody>
      </p:sp>
      <p:sp>
        <p:nvSpPr>
          <p:cNvPr id="4" name="Freeform 4"/>
          <p:cNvSpPr/>
          <p:nvPr/>
        </p:nvSpPr>
        <p:spPr>
          <a:xfrm>
            <a:off x="-667480" y="-702804"/>
            <a:ext cx="5787693" cy="6523014"/>
          </a:xfrm>
          <a:custGeom>
            <a:avLst/>
            <a:gdLst/>
            <a:ahLst/>
            <a:cxnLst/>
            <a:rect l="l" t="t" r="r" b="b"/>
            <a:pathLst>
              <a:path w="5787693" h="6523014">
                <a:moveTo>
                  <a:pt x="0" y="0"/>
                </a:moveTo>
                <a:lnTo>
                  <a:pt x="5787693" y="0"/>
                </a:lnTo>
                <a:lnTo>
                  <a:pt x="5787693" y="6523015"/>
                </a:lnTo>
                <a:lnTo>
                  <a:pt x="0" y="6523015"/>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p:spPr>
        <p:txBody>
          <a:bodyPr/>
          <a:lstStyle/>
          <a:p>
            <a:endParaRPr lang="en-EG"/>
          </a:p>
        </p:txBody>
      </p:sp>
      <p:sp>
        <p:nvSpPr>
          <p:cNvPr id="6" name="Freeform 6"/>
          <p:cNvSpPr/>
          <p:nvPr/>
        </p:nvSpPr>
        <p:spPr>
          <a:xfrm>
            <a:off x="8646808" y="-2356682"/>
            <a:ext cx="9641192" cy="8466719"/>
          </a:xfrm>
          <a:custGeom>
            <a:avLst/>
            <a:gdLst/>
            <a:ahLst/>
            <a:cxnLst/>
            <a:rect l="l" t="t" r="r" b="b"/>
            <a:pathLst>
              <a:path w="9641192" h="8466719">
                <a:moveTo>
                  <a:pt x="0" y="0"/>
                </a:moveTo>
                <a:lnTo>
                  <a:pt x="9641192" y="0"/>
                </a:lnTo>
                <a:lnTo>
                  <a:pt x="9641192" y="8466720"/>
                </a:lnTo>
                <a:lnTo>
                  <a:pt x="0" y="84667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
        <p:nvSpPr>
          <p:cNvPr id="7" name="Freeform 7"/>
          <p:cNvSpPr/>
          <p:nvPr/>
        </p:nvSpPr>
        <p:spPr>
          <a:xfrm>
            <a:off x="6980386" y="3086100"/>
            <a:ext cx="9472486" cy="9007473"/>
          </a:xfrm>
          <a:custGeom>
            <a:avLst/>
            <a:gdLst/>
            <a:ahLst/>
            <a:cxnLst/>
            <a:rect l="l" t="t" r="r" b="b"/>
            <a:pathLst>
              <a:path w="9472486" h="9007473">
                <a:moveTo>
                  <a:pt x="0" y="0"/>
                </a:moveTo>
                <a:lnTo>
                  <a:pt x="9472486" y="0"/>
                </a:lnTo>
                <a:lnTo>
                  <a:pt x="9472486" y="9007473"/>
                </a:lnTo>
                <a:lnTo>
                  <a:pt x="0" y="9007473"/>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lstStyle/>
          <a:p>
            <a:endParaRPr lang="en-EG"/>
          </a:p>
        </p:txBody>
      </p:sp>
      <p:sp>
        <p:nvSpPr>
          <p:cNvPr id="11" name="TextBox 11"/>
          <p:cNvSpPr txBox="1"/>
          <p:nvPr/>
        </p:nvSpPr>
        <p:spPr>
          <a:xfrm>
            <a:off x="1655104" y="1228725"/>
            <a:ext cx="14977793" cy="2238049"/>
          </a:xfrm>
          <a:prstGeom prst="rect">
            <a:avLst/>
          </a:prstGeom>
        </p:spPr>
        <p:txBody>
          <a:bodyPr lIns="0" tIns="0" rIns="0" bIns="0" rtlCol="0" anchor="t">
            <a:spAutoFit/>
          </a:bodyPr>
          <a:lstStyle/>
          <a:p>
            <a:pPr algn="ctr">
              <a:lnSpc>
                <a:spcPts val="8363"/>
              </a:lnSpc>
            </a:pPr>
            <a:r>
              <a:rPr lang="en-US" sz="8800" dirty="0">
                <a:solidFill>
                  <a:srgbClr val="1B1A17"/>
                </a:solidFill>
                <a:latin typeface="More Sugar"/>
                <a:ea typeface="More Sugar"/>
                <a:cs typeface="More Sugar"/>
                <a:sym typeface="More Sugar"/>
              </a:rPr>
              <a:t>Data Understanding and Exploration </a:t>
            </a:r>
          </a:p>
        </p:txBody>
      </p:sp>
      <p:sp>
        <p:nvSpPr>
          <p:cNvPr id="12" name="Freeform 12"/>
          <p:cNvSpPr/>
          <p:nvPr/>
        </p:nvSpPr>
        <p:spPr>
          <a:xfrm>
            <a:off x="14674543" y="-4503737"/>
            <a:ext cx="9472486" cy="9007473"/>
          </a:xfrm>
          <a:custGeom>
            <a:avLst/>
            <a:gdLst/>
            <a:ahLst/>
            <a:cxnLst/>
            <a:rect l="l" t="t" r="r" b="b"/>
            <a:pathLst>
              <a:path w="9472486" h="9007473">
                <a:moveTo>
                  <a:pt x="0" y="0"/>
                </a:moveTo>
                <a:lnTo>
                  <a:pt x="9472486" y="0"/>
                </a:lnTo>
                <a:lnTo>
                  <a:pt x="9472486" y="9007474"/>
                </a:lnTo>
                <a:lnTo>
                  <a:pt x="0" y="9007474"/>
                </a:lnTo>
                <a:lnTo>
                  <a:pt x="0" y="0"/>
                </a:lnTo>
                <a:close/>
              </a:path>
            </a:pathLst>
          </a:custGeom>
          <a:blipFill>
            <a:blip r:embed="rId7">
              <a:alphaModFix amt="19999"/>
              <a:extLst>
                <a:ext uri="{96DAC541-7B7A-43D3-8B79-37D633B846F1}">
                  <asvg:svgBlip xmlns:asvg="http://schemas.microsoft.com/office/drawing/2016/SVG/main" r:embed="rId8"/>
                </a:ext>
              </a:extLst>
            </a:blip>
            <a:stretch>
              <a:fillRect/>
            </a:stretch>
          </a:blipFill>
        </p:spPr>
        <p:txBody>
          <a:bodyPr/>
          <a:lstStyle/>
          <a:p>
            <a:endParaRPr lang="en-EG"/>
          </a:p>
        </p:txBody>
      </p:sp>
      <p:pic>
        <p:nvPicPr>
          <p:cNvPr id="18" name="Picture 17" descr="A graph of a sleep&#10;&#10;AI-generated content may be incorrect.">
            <a:extLst>
              <a:ext uri="{FF2B5EF4-FFF2-40B4-BE49-F238E27FC236}">
                <a16:creationId xmlns:a16="http://schemas.microsoft.com/office/drawing/2014/main" id="{D376CDD5-CA28-CCEE-15BC-8EBBC1BCAE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5128" y="3518042"/>
            <a:ext cx="14309306" cy="56132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517</TotalTime>
  <Words>1278</Words>
  <Application>Microsoft Office PowerPoint</Application>
  <PresentationFormat>Custom</PresentationFormat>
  <Paragraphs>147</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Quicksand Bold</vt:lpstr>
      <vt:lpstr>Quicksand</vt:lpstr>
      <vt:lpstr>Calibri</vt:lpstr>
      <vt:lpstr>More Sugar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Colorful Simple Ilustrative How to Study Presentation</dc:title>
  <cp:lastModifiedBy>Nada Mohamed Ahmed Mousa Alfeky</cp:lastModifiedBy>
  <cp:revision>14</cp:revision>
  <dcterms:created xsi:type="dcterms:W3CDTF">2006-08-16T00:00:00Z</dcterms:created>
  <dcterms:modified xsi:type="dcterms:W3CDTF">2025-12-30T18:40:02Z</dcterms:modified>
  <dc:identifier>DAG8i-d4kjs</dc:identifier>
</cp:coreProperties>
</file>